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0" r:id="rId3"/>
    <p:sldId id="341" r:id="rId4"/>
    <p:sldId id="355" r:id="rId5"/>
    <p:sldId id="321" r:id="rId6"/>
    <p:sldId id="356" r:id="rId7"/>
    <p:sldId id="322" r:id="rId8"/>
    <p:sldId id="323" r:id="rId9"/>
    <p:sldId id="342" r:id="rId10"/>
    <p:sldId id="324" r:id="rId11"/>
    <p:sldId id="343" r:id="rId12"/>
    <p:sldId id="325" r:id="rId13"/>
    <p:sldId id="326" r:id="rId14"/>
    <p:sldId id="344" r:id="rId15"/>
    <p:sldId id="327" r:id="rId16"/>
    <p:sldId id="345" r:id="rId17"/>
    <p:sldId id="328" r:id="rId18"/>
    <p:sldId id="346" r:id="rId19"/>
    <p:sldId id="329" r:id="rId20"/>
    <p:sldId id="347" r:id="rId21"/>
    <p:sldId id="330" r:id="rId22"/>
    <p:sldId id="348" r:id="rId23"/>
    <p:sldId id="331" r:id="rId24"/>
    <p:sldId id="349" r:id="rId25"/>
    <p:sldId id="332" r:id="rId26"/>
    <p:sldId id="350" r:id="rId27"/>
    <p:sldId id="333" r:id="rId28"/>
    <p:sldId id="334" r:id="rId29"/>
    <p:sldId id="351" r:id="rId30"/>
    <p:sldId id="335" r:id="rId31"/>
    <p:sldId id="352" r:id="rId32"/>
    <p:sldId id="336" r:id="rId33"/>
    <p:sldId id="337" r:id="rId34"/>
    <p:sldId id="353" r:id="rId35"/>
    <p:sldId id="338" r:id="rId36"/>
    <p:sldId id="339" r:id="rId37"/>
    <p:sldId id="354" r:id="rId38"/>
    <p:sldId id="340" r:id="rId39"/>
    <p:sldId id="308"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4660"/>
  </p:normalViewPr>
  <p:slideViewPr>
    <p:cSldViewPr>
      <p:cViewPr varScale="1">
        <p:scale>
          <a:sx n="105" d="100"/>
          <a:sy n="105" d="100"/>
        </p:scale>
        <p:origin x="293"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54E89E-72EC-47E8-901F-B036ADCF14AC}" type="datetimeFigureOut">
              <a:rPr lang="en-US" smtClean="0"/>
              <a:pPr/>
              <a:t>4/30/2022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54E89E-72EC-47E8-901F-B036ADCF14AC}" type="datetimeFigureOut">
              <a:rPr lang="en-US" smtClean="0"/>
              <a:pPr/>
              <a:t>4/30/2022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54E89E-72EC-47E8-901F-B036ADCF14AC}" type="datetimeFigureOut">
              <a:rPr lang="en-US" smtClean="0"/>
              <a:pPr/>
              <a:t>4/30/2022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54E89E-72EC-47E8-901F-B036ADCF14AC}" type="datetimeFigureOut">
              <a:rPr lang="en-US" smtClean="0"/>
              <a:pPr/>
              <a:t>4/30/2022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54E89E-72EC-47E8-901F-B036ADCF14AC}" type="datetimeFigureOut">
              <a:rPr lang="en-US" smtClean="0"/>
              <a:pPr/>
              <a:t>4/30/2022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54E89E-72EC-47E8-901F-B036ADCF14AC}" type="datetimeFigureOut">
              <a:rPr lang="en-US" smtClean="0"/>
              <a:pPr/>
              <a:t>4/30/2022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54E89E-72EC-47E8-901F-B036ADCF14AC}" type="datetimeFigureOut">
              <a:rPr lang="en-US" smtClean="0"/>
              <a:pPr/>
              <a:t>4/30/2022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54E89E-72EC-47E8-901F-B036ADCF14AC}" type="datetimeFigureOut">
              <a:rPr lang="en-US" smtClean="0"/>
              <a:pPr/>
              <a:t>4/30/2022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54E89E-72EC-47E8-901F-B036ADCF14AC}" type="datetimeFigureOut">
              <a:rPr lang="en-US" smtClean="0"/>
              <a:pPr/>
              <a:t>4/30/2022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54E89E-72EC-47E8-901F-B036ADCF14AC}" type="datetimeFigureOut">
              <a:rPr lang="en-US" smtClean="0"/>
              <a:pPr/>
              <a:t>4/30/2022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54E89E-72EC-47E8-901F-B036ADCF14AC}" type="datetimeFigureOut">
              <a:rPr lang="en-US" smtClean="0"/>
              <a:pPr/>
              <a:t>4/30/2022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54E89E-72EC-47E8-901F-B036ADCF14AC}" type="datetimeFigureOut">
              <a:rPr lang="en-US" smtClean="0"/>
              <a:pPr/>
              <a:t>4/30/2022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4E9E57-AFFD-4BA6-904F-1C51AC39956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ooper Black" pitchFamily="18" charset="0"/>
              </a:rPr>
              <a:t>HVAC SERVICES</a:t>
            </a:r>
            <a:endParaRPr lang="en-US" dirty="0">
              <a:latin typeface="Cooper Black" pitchFamily="18" charset="0"/>
            </a:endParaRPr>
          </a:p>
        </p:txBody>
      </p:sp>
      <p:sp>
        <p:nvSpPr>
          <p:cNvPr id="3" name="Subtitle 2"/>
          <p:cNvSpPr>
            <a:spLocks noGrp="1"/>
          </p:cNvSpPr>
          <p:nvPr>
            <p:ph type="subTitle" idx="1"/>
          </p:nvPr>
        </p:nvSpPr>
        <p:spPr>
          <a:xfrm>
            <a:off x="642910" y="5357826"/>
            <a:ext cx="4343408" cy="828684"/>
          </a:xfrm>
        </p:spPr>
        <p:txBody>
          <a:bodyPr>
            <a:normAutofit fontScale="92500"/>
          </a:bodyPr>
          <a:lstStyle/>
          <a:p>
            <a:r>
              <a:rPr lang="en-US" sz="4000" dirty="0" smtClean="0">
                <a:solidFill>
                  <a:schemeClr val="tx1"/>
                </a:solidFill>
                <a:latin typeface="AGA Granada غرناطة V2" pitchFamily="2" charset="-78"/>
                <a:cs typeface="AGA Granada غرناطة V2" pitchFamily="2" charset="-78"/>
              </a:rPr>
              <a:t>Dr. Wameedh. T.M. Al-</a:t>
            </a:r>
            <a:r>
              <a:rPr lang="en-US" sz="4000" dirty="0" err="1" smtClean="0">
                <a:solidFill>
                  <a:schemeClr val="tx1"/>
                </a:solidFill>
                <a:latin typeface="AGA Granada غرناطة V2" pitchFamily="2" charset="-78"/>
                <a:cs typeface="AGA Granada غرناطة V2" pitchFamily="2" charset="-78"/>
              </a:rPr>
              <a:t>Tameemi</a:t>
            </a:r>
            <a:endParaRPr lang="en-US" sz="4000" dirty="0" smtClean="0">
              <a:solidFill>
                <a:schemeClr val="tx1"/>
              </a:solidFill>
              <a:latin typeface="AGA Granada غرناطة V2" pitchFamily="2" charset="-78"/>
              <a:cs typeface="AGA Granada غرناطة V2" pitchFamily="2" charset="-78"/>
            </a:endParaRPr>
          </a:p>
          <a:p>
            <a:endParaRPr lang="en-US" dirty="0">
              <a:solidFill>
                <a:schemeClr val="tx1"/>
              </a:solidFill>
            </a:endParaRPr>
          </a:p>
        </p:txBody>
      </p:sp>
      <p:pic>
        <p:nvPicPr>
          <p:cNvPr id="5" name="Picture 4" descr="بدون عنوان-1.jpg"/>
          <p:cNvPicPr>
            <a:picLocks noChangeAspect="1"/>
          </p:cNvPicPr>
          <p:nvPr/>
        </p:nvPicPr>
        <p:blipFill>
          <a:blip r:embed="rId2" cstate="print"/>
          <a:stretch>
            <a:fillRect/>
          </a:stretch>
        </p:blipFill>
        <p:spPr>
          <a:xfrm>
            <a:off x="0" y="0"/>
            <a:ext cx="9144000" cy="146904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323528" y="650305"/>
            <a:ext cx="8545024" cy="6186309"/>
          </a:xfrm>
          <a:prstGeom prst="rect">
            <a:avLst/>
          </a:prstGeom>
        </p:spPr>
        <p:txBody>
          <a:bodyPr wrap="square">
            <a:spAutoFit/>
          </a:bodyPr>
          <a:lstStyle/>
          <a:p>
            <a:pPr algn="just"/>
            <a:endParaRPr lang="en-US" dirty="0"/>
          </a:p>
          <a:p>
            <a:pPr algn="just"/>
            <a:r>
              <a:rPr lang="en-US" b="1" dirty="0"/>
              <a:t>DUCT CLASSIFICATION </a:t>
            </a:r>
            <a:r>
              <a:rPr lang="en-US" dirty="0"/>
              <a:t>Duct systems are classified in terms of their application, velocity, and pressure. </a:t>
            </a:r>
            <a:endParaRPr lang="en-US" dirty="0" smtClean="0"/>
          </a:p>
          <a:p>
            <a:pPr algn="just"/>
            <a:r>
              <a:rPr lang="en-US" b="1" dirty="0" smtClean="0"/>
              <a:t>Velocity </a:t>
            </a:r>
            <a:r>
              <a:rPr lang="en-US" b="1" dirty="0"/>
              <a:t>Classification </a:t>
            </a:r>
            <a:r>
              <a:rPr lang="en-US" dirty="0"/>
              <a:t>Ducts are classified according to the velocity they are subjected to. </a:t>
            </a:r>
          </a:p>
          <a:p>
            <a:pPr algn="just"/>
            <a:r>
              <a:rPr lang="en-US" dirty="0"/>
              <a:t>Ducts are classified into 3 basic categories: </a:t>
            </a:r>
            <a:endParaRPr lang="en-US" dirty="0" smtClean="0"/>
          </a:p>
          <a:p>
            <a:pPr algn="just"/>
            <a:r>
              <a:rPr lang="en-US" dirty="0" smtClean="0"/>
              <a:t>1. Low </a:t>
            </a:r>
            <a:r>
              <a:rPr lang="en-US" dirty="0"/>
              <a:t>Velocity Duct Systems: Low-velocity ducts are characterized by air velocities in the range of 400 to 2000 feet per minute (fpm</a:t>
            </a:r>
            <a:r>
              <a:rPr lang="en-US" dirty="0" smtClean="0"/>
              <a:t>).</a:t>
            </a:r>
            <a:endParaRPr lang="ar-IQ" dirty="0" smtClean="0"/>
          </a:p>
          <a:p>
            <a:pPr algn="just"/>
            <a:r>
              <a:rPr lang="en-US" dirty="0" smtClean="0"/>
              <a:t> </a:t>
            </a:r>
            <a:endParaRPr lang="en-US" dirty="0"/>
          </a:p>
          <a:p>
            <a:pPr algn="just"/>
            <a:r>
              <a:rPr lang="en-US" dirty="0"/>
              <a:t>2. Medium Velocity Duct Systems: Medium-velocity (MV) duct systems are characterized by air velocities in the range of 2000 to 2500fpm. </a:t>
            </a:r>
            <a:endParaRPr lang="ar-IQ" dirty="0" smtClean="0"/>
          </a:p>
          <a:p>
            <a:pPr algn="just"/>
            <a:endParaRPr lang="ar-IQ" dirty="0" smtClean="0"/>
          </a:p>
          <a:p>
            <a:pPr algn="just"/>
            <a:r>
              <a:rPr lang="en-US" dirty="0" smtClean="0"/>
              <a:t>3</a:t>
            </a:r>
            <a:r>
              <a:rPr lang="en-US" dirty="0"/>
              <a:t>. High Velocity Duct Systems: High-velocity (HV) duct systems are characterized by air velocities in the range of 2500 to 3500 fpm. </a:t>
            </a:r>
            <a:endParaRPr lang="en-US" dirty="0" smtClean="0"/>
          </a:p>
          <a:p>
            <a:pPr algn="just"/>
            <a:endParaRPr lang="en-US" dirty="0"/>
          </a:p>
          <a:p>
            <a:pPr algn="just"/>
            <a:r>
              <a:rPr lang="en-US" dirty="0"/>
              <a:t>Low-velocity ductwork design is very important for energy efficiency in air distribution systems. Low-velocity design will lead to larger duct sizes, but it may be worth since, doubling of duct diameter will reduce friction loss by a factor of 32 times and will be less noisy. The low-velocity systems occupy more space and have higher first costs; facility owners are often reluctant to provide the space for more expensive ductwork, but significant energy savings can be realized even when the ductwork is only increased by one standard size. </a:t>
            </a:r>
          </a:p>
          <a:p>
            <a:pPr algn="just"/>
            <a:endParaRPr lang="en-US" dirty="0"/>
          </a:p>
        </p:txBody>
      </p:sp>
    </p:spTree>
    <p:extLst>
      <p:ext uri="{BB962C8B-B14F-4D97-AF65-F5344CB8AC3E}">
        <p14:creationId xmlns:p14="http://schemas.microsoft.com/office/powerpoint/2010/main" val="38093881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323528" y="650305"/>
            <a:ext cx="8545024" cy="4093428"/>
          </a:xfrm>
          <a:prstGeom prst="rect">
            <a:avLst/>
          </a:prstGeom>
        </p:spPr>
        <p:txBody>
          <a:bodyPr wrap="square">
            <a:spAutoFit/>
          </a:bodyPr>
          <a:lstStyle/>
          <a:p>
            <a:pPr algn="just"/>
            <a:endParaRPr lang="en-US" dirty="0"/>
          </a:p>
          <a:p>
            <a:pPr algn="just"/>
            <a:r>
              <a:rPr lang="en-US" b="1" dirty="0" smtClean="0"/>
              <a:t>DUCT CLASSIFICATION </a:t>
            </a:r>
            <a:r>
              <a:rPr lang="en-US" dirty="0" smtClean="0"/>
              <a:t>Duct systems are classified in terms of their application, velocity, and pressure. </a:t>
            </a:r>
          </a:p>
          <a:p>
            <a:pPr algn="just"/>
            <a:endParaRPr lang="en-US" dirty="0" smtClean="0"/>
          </a:p>
          <a:p>
            <a:pPr algn="just" rtl="1"/>
            <a:r>
              <a:rPr lang="ar-IQ" sz="1600" dirty="0"/>
              <a:t>تصنف </a:t>
            </a:r>
            <a:r>
              <a:rPr lang="ar-IQ" sz="1600" dirty="0" smtClean="0"/>
              <a:t>القنوات وفقا </a:t>
            </a:r>
            <a:r>
              <a:rPr lang="ar-IQ" sz="1600" dirty="0"/>
              <a:t>للسرعة التي تتعرض </a:t>
            </a:r>
            <a:r>
              <a:rPr lang="ar-IQ" sz="1600" dirty="0" smtClean="0"/>
              <a:t>لها إلى </a:t>
            </a:r>
            <a:r>
              <a:rPr lang="ar-IQ" sz="1600" dirty="0"/>
              <a:t>3 فئات أساسية: </a:t>
            </a:r>
            <a:endParaRPr lang="ar-IQ" sz="1600" dirty="0" smtClean="0"/>
          </a:p>
          <a:p>
            <a:pPr marL="342900" indent="-342900" algn="just" rtl="1">
              <a:buAutoNum type="arabicPeriod"/>
            </a:pPr>
            <a:r>
              <a:rPr lang="ar-IQ" sz="1600" dirty="0" smtClean="0"/>
              <a:t>أنظمة </a:t>
            </a:r>
            <a:r>
              <a:rPr lang="ar-IQ" sz="1600" dirty="0"/>
              <a:t>القنوات منخفضة السرعة: تتميز القنوات منخفضة السرعة بسرعات هواء تتراوح بين 400 و 2000 قدم في </a:t>
            </a:r>
            <a:r>
              <a:rPr lang="ar-IQ" sz="1600" dirty="0" smtClean="0"/>
              <a:t>الدقيقة</a:t>
            </a:r>
          </a:p>
          <a:p>
            <a:pPr marL="342900" indent="-342900" algn="just" rtl="1">
              <a:buAutoNum type="arabicPeriod"/>
            </a:pPr>
            <a:r>
              <a:rPr lang="ar-IQ" sz="1600" dirty="0" smtClean="0"/>
              <a:t>أنظمة </a:t>
            </a:r>
            <a:r>
              <a:rPr lang="ar-IQ" sz="1600" dirty="0"/>
              <a:t>القنوات متوسطة السرعة: تتميز أنظمة القنوات </a:t>
            </a:r>
            <a:r>
              <a:rPr lang="ar-IQ" sz="1600" dirty="0" smtClean="0"/>
              <a:t>متوسطة</a:t>
            </a:r>
            <a:r>
              <a:rPr lang="en-US" sz="1600" dirty="0" smtClean="0"/>
              <a:t>MV </a:t>
            </a:r>
            <a:r>
              <a:rPr lang="ar-IQ" sz="1600" dirty="0" smtClean="0"/>
              <a:t> </a:t>
            </a:r>
            <a:r>
              <a:rPr lang="ar-IQ" sz="1600" dirty="0"/>
              <a:t>السرعة </a:t>
            </a:r>
            <a:r>
              <a:rPr lang="ar-IQ" sz="1600" dirty="0" smtClean="0"/>
              <a:t>بسرعات </a:t>
            </a:r>
            <a:r>
              <a:rPr lang="ar-IQ" sz="1600" dirty="0"/>
              <a:t>الهواء في حدود 2000 إلى 2500</a:t>
            </a:r>
            <a:r>
              <a:rPr lang="en-US" sz="1600" dirty="0"/>
              <a:t>fpm.  </a:t>
            </a:r>
            <a:endParaRPr lang="ar-IQ" sz="1600" dirty="0" smtClean="0"/>
          </a:p>
          <a:p>
            <a:pPr marL="342900" indent="-342900" algn="just" rtl="1">
              <a:buAutoNum type="arabicPeriod"/>
            </a:pPr>
            <a:r>
              <a:rPr lang="en-US" sz="1600" dirty="0" smtClean="0"/>
              <a:t> </a:t>
            </a:r>
            <a:r>
              <a:rPr lang="ar-IQ" sz="1600" dirty="0"/>
              <a:t>أنظمة القنوات عالية السرعة: تتميز أنظمة القنوات عالية السرعة </a:t>
            </a:r>
            <a:r>
              <a:rPr lang="en-US" sz="1600" dirty="0" smtClean="0"/>
              <a:t>HV </a:t>
            </a:r>
            <a:r>
              <a:rPr lang="ar-IQ" sz="1600" dirty="0" smtClean="0"/>
              <a:t> بسرعات </a:t>
            </a:r>
            <a:r>
              <a:rPr lang="ar-IQ" sz="1600" dirty="0"/>
              <a:t>هواء تتراوح بين 2500 و 3500 </a:t>
            </a:r>
            <a:r>
              <a:rPr lang="en-US" sz="1600" dirty="0"/>
              <a:t>fpm</a:t>
            </a:r>
            <a:r>
              <a:rPr lang="en-US" sz="1600" dirty="0" smtClean="0"/>
              <a:t>.</a:t>
            </a:r>
            <a:endParaRPr lang="ar-IQ" sz="1600" dirty="0" smtClean="0"/>
          </a:p>
          <a:p>
            <a:pPr algn="just" rtl="1"/>
            <a:endParaRPr lang="en-US" dirty="0"/>
          </a:p>
          <a:p>
            <a:pPr algn="just" rtl="1"/>
            <a:r>
              <a:rPr lang="ar-IQ" dirty="0"/>
              <a:t>تصميم مجاري الهواء منخفضة السرعة مهم جدا لكفاءة الطاقة في أنظمة توزيع الهواء. </a:t>
            </a:r>
            <a:r>
              <a:rPr lang="ar-IQ" dirty="0" smtClean="0"/>
              <a:t>يؤدي </a:t>
            </a:r>
            <a:r>
              <a:rPr lang="ar-IQ" dirty="0"/>
              <a:t>التصميم منخفض السرعة إلى أحجام أكبر للقنوات ، </a:t>
            </a:r>
            <a:r>
              <a:rPr lang="ar-IQ" dirty="0" smtClean="0"/>
              <a:t>وتكمن الفائدة في مضاعفة </a:t>
            </a:r>
            <a:r>
              <a:rPr lang="ar-IQ" dirty="0"/>
              <a:t>قطر القناة </a:t>
            </a:r>
            <a:r>
              <a:rPr lang="ar-IQ" dirty="0" smtClean="0"/>
              <a:t>الى التقليل </a:t>
            </a:r>
            <a:r>
              <a:rPr lang="ar-IQ" dirty="0"/>
              <a:t>من فقدان الاحتكاك </a:t>
            </a:r>
            <a:r>
              <a:rPr lang="ar-IQ" dirty="0" smtClean="0"/>
              <a:t>بمقدار </a:t>
            </a:r>
            <a:r>
              <a:rPr lang="ar-IQ" dirty="0"/>
              <a:t>32 مرة </a:t>
            </a:r>
            <a:r>
              <a:rPr lang="ar-IQ" dirty="0" smtClean="0"/>
              <a:t>ويكون </a:t>
            </a:r>
            <a:r>
              <a:rPr lang="ar-IQ" dirty="0"/>
              <a:t>أقل ضوضاء. </a:t>
            </a:r>
            <a:r>
              <a:rPr lang="ar-IQ" dirty="0" smtClean="0"/>
              <a:t>تشغل </a:t>
            </a:r>
            <a:r>
              <a:rPr lang="ar-IQ" dirty="0"/>
              <a:t>النظم المنخفضة السرعة مساحة أكبر </a:t>
            </a:r>
            <a:r>
              <a:rPr lang="ar-IQ" dirty="0" smtClean="0"/>
              <a:t>وتكون تكاليفها الاولية </a:t>
            </a:r>
            <a:r>
              <a:rPr lang="ar-IQ" dirty="0"/>
              <a:t>أعلى؛ غالبا ما يتردد مالكو المرافق في توفير مساحة لأعمال مجاري الهواء الأكثر تكلفة ، ولكن يمكن تحقيق وفورات كبيرة في الطاقة حتى عندما يتم زيادة مجاري الهواء بحجم قياسي واحد فقط.</a:t>
            </a:r>
            <a:endParaRPr lang="en-US" dirty="0"/>
          </a:p>
        </p:txBody>
      </p:sp>
    </p:spTree>
    <p:extLst>
      <p:ext uri="{BB962C8B-B14F-4D97-AF65-F5344CB8AC3E}">
        <p14:creationId xmlns:p14="http://schemas.microsoft.com/office/powerpoint/2010/main" val="39144256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395536" y="1013353"/>
            <a:ext cx="8545024" cy="1200329"/>
          </a:xfrm>
          <a:prstGeom prst="rect">
            <a:avLst/>
          </a:prstGeom>
        </p:spPr>
        <p:txBody>
          <a:bodyPr wrap="square">
            <a:spAutoFit/>
          </a:bodyPr>
          <a:lstStyle/>
          <a:p>
            <a:r>
              <a:rPr lang="en-US" b="1" dirty="0" smtClean="0"/>
              <a:t>Low </a:t>
            </a:r>
            <a:r>
              <a:rPr lang="en-US" b="1" dirty="0"/>
              <a:t>Velocity System Guidelines </a:t>
            </a:r>
          </a:p>
          <a:p>
            <a:r>
              <a:rPr lang="en-US" dirty="0"/>
              <a:t>Some guidelines for determining the maximum airflow velocity to use in selected applications of low-velocity systems include: </a:t>
            </a:r>
          </a:p>
          <a:p>
            <a:pPr algn="just"/>
            <a:endParaRPr lang="en-US" dirty="0"/>
          </a:p>
        </p:txBody>
      </p:sp>
      <p:pic>
        <p:nvPicPr>
          <p:cNvPr id="3" name="Picture 2"/>
          <p:cNvPicPr>
            <a:picLocks noChangeAspect="1"/>
          </p:cNvPicPr>
          <p:nvPr/>
        </p:nvPicPr>
        <p:blipFill>
          <a:blip r:embed="rId2"/>
          <a:stretch>
            <a:fillRect/>
          </a:stretch>
        </p:blipFill>
        <p:spPr>
          <a:xfrm>
            <a:off x="1184193" y="2492896"/>
            <a:ext cx="6724719" cy="4101259"/>
          </a:xfrm>
          <a:prstGeom prst="rect">
            <a:avLst/>
          </a:prstGeom>
        </p:spPr>
      </p:pic>
    </p:spTree>
    <p:extLst>
      <p:ext uri="{BB962C8B-B14F-4D97-AF65-F5344CB8AC3E}">
        <p14:creationId xmlns:p14="http://schemas.microsoft.com/office/powerpoint/2010/main" val="4157153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323528" y="764704"/>
            <a:ext cx="8545024" cy="1077218"/>
          </a:xfrm>
          <a:prstGeom prst="rect">
            <a:avLst/>
          </a:prstGeom>
        </p:spPr>
        <p:txBody>
          <a:bodyPr wrap="square">
            <a:spAutoFit/>
          </a:bodyPr>
          <a:lstStyle/>
          <a:p>
            <a:pPr algn="just"/>
            <a:r>
              <a:rPr lang="en-US" sz="1600" b="1" dirty="0" smtClean="0"/>
              <a:t>Pressure </a:t>
            </a:r>
            <a:r>
              <a:rPr lang="en-US" sz="1600" b="1" dirty="0"/>
              <a:t>classification </a:t>
            </a:r>
            <a:r>
              <a:rPr lang="en-US" sz="1600" dirty="0"/>
              <a:t>Duct systems are also divided into three pressure classifications, matching the way supply fans are classified. The pressures are total pressure and include all losses through the air source unit, the supply ductwork, and the air terminals, return air grilles, and return ductwork. The pressure classifications are: </a:t>
            </a:r>
          </a:p>
        </p:txBody>
      </p:sp>
      <p:pic>
        <p:nvPicPr>
          <p:cNvPr id="4" name="Picture 3"/>
          <p:cNvPicPr>
            <a:picLocks noChangeAspect="1"/>
          </p:cNvPicPr>
          <p:nvPr/>
        </p:nvPicPr>
        <p:blipFill>
          <a:blip r:embed="rId2"/>
          <a:stretch>
            <a:fillRect/>
          </a:stretch>
        </p:blipFill>
        <p:spPr>
          <a:xfrm>
            <a:off x="1472560" y="1956321"/>
            <a:ext cx="6147985" cy="1872208"/>
          </a:xfrm>
          <a:prstGeom prst="rect">
            <a:avLst/>
          </a:prstGeom>
        </p:spPr>
      </p:pic>
      <p:sp>
        <p:nvSpPr>
          <p:cNvPr id="5" name="Rectangle 4"/>
          <p:cNvSpPr/>
          <p:nvPr/>
        </p:nvSpPr>
        <p:spPr>
          <a:xfrm>
            <a:off x="323528" y="3942928"/>
            <a:ext cx="8526760" cy="2554545"/>
          </a:xfrm>
          <a:prstGeom prst="rect">
            <a:avLst/>
          </a:prstGeom>
        </p:spPr>
        <p:txBody>
          <a:bodyPr wrap="square">
            <a:spAutoFit/>
          </a:bodyPr>
          <a:lstStyle/>
          <a:p>
            <a:pPr marR="0" algn="just"/>
            <a:r>
              <a:rPr lang="en-US" sz="1600" dirty="0">
                <a:solidFill>
                  <a:srgbClr val="000000"/>
                </a:solidFill>
                <a:latin typeface="Arial" panose="020B0604020202020204" pitchFamily="34" charset="0"/>
              </a:rPr>
              <a:t>As a good engineering practice - </a:t>
            </a:r>
          </a:p>
          <a:p>
            <a:pPr marR="0" algn="just"/>
            <a:r>
              <a:rPr lang="en-US" sz="1600" dirty="0">
                <a:solidFill>
                  <a:srgbClr val="000000"/>
                </a:solidFill>
                <a:latin typeface="Arial" panose="020B0604020202020204" pitchFamily="34" charset="0"/>
              </a:rPr>
              <a:t>1. Primary air ductwork (fan connections, risers, main distribution ducts) shall be medium pressure classification. </a:t>
            </a:r>
          </a:p>
          <a:p>
            <a:pPr marR="0" algn="just"/>
            <a:r>
              <a:rPr lang="en-US" sz="1600" dirty="0">
                <a:solidFill>
                  <a:srgbClr val="000000"/>
                </a:solidFill>
                <a:latin typeface="Arial" panose="020B0604020202020204" pitchFamily="34" charset="0"/>
              </a:rPr>
              <a:t>2. Secondary air ductwork (run-outs/branches from main to terminal boxes and distribution devices) shall be low pressure classification. </a:t>
            </a:r>
          </a:p>
          <a:p>
            <a:endParaRPr lang="en-US" sz="1600" dirty="0">
              <a:solidFill>
                <a:srgbClr val="000000"/>
              </a:solidFill>
              <a:latin typeface="Arial" panose="020B0604020202020204" pitchFamily="34" charset="0"/>
            </a:endParaRPr>
          </a:p>
          <a:p>
            <a:pPr marR="0" algn="just"/>
            <a:r>
              <a:rPr lang="en-US" sz="1600" b="1" dirty="0">
                <a:solidFill>
                  <a:srgbClr val="000000"/>
                </a:solidFill>
                <a:latin typeface="Arial" panose="020B0604020202020204" pitchFamily="34" charset="0"/>
              </a:rPr>
              <a:t>Velocity classification v/s Pressure classification – </a:t>
            </a:r>
            <a:endParaRPr lang="en-US" sz="1600" dirty="0">
              <a:solidFill>
                <a:srgbClr val="000000"/>
              </a:solidFill>
              <a:latin typeface="Arial" panose="020B0604020202020204" pitchFamily="34" charset="0"/>
            </a:endParaRPr>
          </a:p>
          <a:p>
            <a:pPr marR="0" algn="just"/>
            <a:r>
              <a:rPr lang="en-US" sz="1600" dirty="0">
                <a:solidFill>
                  <a:srgbClr val="000000"/>
                </a:solidFill>
                <a:latin typeface="Arial" panose="020B0604020202020204" pitchFamily="34" charset="0"/>
              </a:rPr>
              <a:t>Generally speaking, </a:t>
            </a:r>
          </a:p>
          <a:p>
            <a:pPr marR="0" lvl="1" algn="just"/>
            <a:r>
              <a:rPr lang="en-US" sz="1600" dirty="0">
                <a:solidFill>
                  <a:srgbClr val="000000"/>
                </a:solidFill>
                <a:latin typeface="Arial" panose="020B0604020202020204" pitchFamily="34" charset="0"/>
              </a:rPr>
              <a:t>a. Duct strength, deflection and leakage are more functions of pressure than of velocity. </a:t>
            </a:r>
          </a:p>
          <a:p>
            <a:pPr marR="0" lvl="1" algn="just"/>
            <a:r>
              <a:rPr lang="en-US" sz="1600" dirty="0">
                <a:solidFill>
                  <a:srgbClr val="000000"/>
                </a:solidFill>
                <a:latin typeface="Arial" panose="020B0604020202020204" pitchFamily="34" charset="0"/>
              </a:rPr>
              <a:t>b. Noise, vibration and friction loss are more related to velocity than to pressure. </a:t>
            </a:r>
          </a:p>
        </p:txBody>
      </p:sp>
    </p:spTree>
    <p:extLst>
      <p:ext uri="{BB962C8B-B14F-4D97-AF65-F5344CB8AC3E}">
        <p14:creationId xmlns:p14="http://schemas.microsoft.com/office/powerpoint/2010/main" val="37194434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323528" y="764704"/>
            <a:ext cx="8545024" cy="1077218"/>
          </a:xfrm>
          <a:prstGeom prst="rect">
            <a:avLst/>
          </a:prstGeom>
        </p:spPr>
        <p:txBody>
          <a:bodyPr wrap="square">
            <a:spAutoFit/>
          </a:bodyPr>
          <a:lstStyle/>
          <a:p>
            <a:pPr algn="just"/>
            <a:r>
              <a:rPr lang="en-US" sz="1600" b="1" dirty="0" smtClean="0"/>
              <a:t>Pressure classification</a:t>
            </a:r>
          </a:p>
          <a:p>
            <a:pPr algn="just" rtl="1"/>
            <a:r>
              <a:rPr lang="en-US" sz="1600" b="1" dirty="0" smtClean="0"/>
              <a:t> </a:t>
            </a:r>
            <a:r>
              <a:rPr lang="ar-IQ" sz="1600" dirty="0"/>
              <a:t>تنقسم أنظمة القنوات أيضا إلى ثلاثة تصنيفات للضغط ، تتوافق مع الطريقة التي يتم بها تصنيف </a:t>
            </a:r>
            <a:r>
              <a:rPr lang="ar-IQ" sz="1600" dirty="0" smtClean="0"/>
              <a:t>المراوح. يشمل الضغط الكلي </a:t>
            </a:r>
            <a:r>
              <a:rPr lang="ar-IQ" sz="1600" dirty="0"/>
              <a:t>جميع الخسائر من خلال وحدة مصدر الهواء ، ومجاري الإمداد ، ومحطات الهواء ، وشبكات الهواء </a:t>
            </a:r>
            <a:r>
              <a:rPr lang="ar-IQ" sz="1600" dirty="0" smtClean="0"/>
              <a:t>العائد </a:t>
            </a:r>
            <a:r>
              <a:rPr lang="ar-IQ" sz="1600" dirty="0"/>
              <a:t>، </a:t>
            </a:r>
            <a:r>
              <a:rPr lang="ar-IQ" sz="1600" dirty="0" smtClean="0"/>
              <a:t>ومجاري اعادة الهواء. ويمكن تصنيف قنوات الضغط الى :</a:t>
            </a:r>
            <a:endParaRPr lang="en-US" sz="1600" dirty="0"/>
          </a:p>
        </p:txBody>
      </p:sp>
      <p:pic>
        <p:nvPicPr>
          <p:cNvPr id="4" name="Picture 3"/>
          <p:cNvPicPr>
            <a:picLocks noChangeAspect="1"/>
          </p:cNvPicPr>
          <p:nvPr/>
        </p:nvPicPr>
        <p:blipFill>
          <a:blip r:embed="rId2"/>
          <a:stretch>
            <a:fillRect/>
          </a:stretch>
        </p:blipFill>
        <p:spPr>
          <a:xfrm>
            <a:off x="1472560" y="1956321"/>
            <a:ext cx="6147985" cy="1872208"/>
          </a:xfrm>
          <a:prstGeom prst="rect">
            <a:avLst/>
          </a:prstGeom>
        </p:spPr>
      </p:pic>
      <p:sp>
        <p:nvSpPr>
          <p:cNvPr id="5" name="Rectangle 4"/>
          <p:cNvSpPr/>
          <p:nvPr/>
        </p:nvSpPr>
        <p:spPr>
          <a:xfrm>
            <a:off x="323528" y="3942928"/>
            <a:ext cx="8526760" cy="2062103"/>
          </a:xfrm>
          <a:prstGeom prst="rect">
            <a:avLst/>
          </a:prstGeom>
        </p:spPr>
        <p:txBody>
          <a:bodyPr wrap="square">
            <a:spAutoFit/>
          </a:bodyPr>
          <a:lstStyle/>
          <a:p>
            <a:pPr marR="0" algn="just" rtl="1"/>
            <a:r>
              <a:rPr lang="ar-IQ" sz="1600" dirty="0">
                <a:solidFill>
                  <a:srgbClr val="000000"/>
                </a:solidFill>
                <a:latin typeface="Arial" panose="020B0604020202020204" pitchFamily="34" charset="0"/>
              </a:rPr>
              <a:t>كممارسة هندسية جيدة - 1. يجب أن تكون مجاري الهواء الأولية (وصلات المروحة ، </a:t>
            </a:r>
            <a:r>
              <a:rPr lang="ar-IQ" sz="1600" dirty="0" smtClean="0">
                <a:solidFill>
                  <a:srgbClr val="000000"/>
                </a:solidFill>
                <a:latin typeface="Arial" panose="020B0604020202020204" pitchFamily="34" charset="0"/>
              </a:rPr>
              <a:t>القنوات الرافعة </a:t>
            </a:r>
            <a:r>
              <a:rPr lang="ar-IQ" sz="1600" dirty="0">
                <a:solidFill>
                  <a:srgbClr val="000000"/>
                </a:solidFill>
                <a:latin typeface="Arial" panose="020B0604020202020204" pitchFamily="34" charset="0"/>
              </a:rPr>
              <a:t>، قنوات التوزيع الرئيسية) </a:t>
            </a:r>
            <a:r>
              <a:rPr lang="ar-IQ" sz="1600" dirty="0" smtClean="0">
                <a:solidFill>
                  <a:srgbClr val="000000"/>
                </a:solidFill>
                <a:latin typeface="Arial" panose="020B0604020202020204" pitchFamily="34" charset="0"/>
              </a:rPr>
              <a:t>متوسطة </a:t>
            </a:r>
            <a:r>
              <a:rPr lang="ar-IQ" sz="1600" dirty="0">
                <a:solidFill>
                  <a:srgbClr val="000000"/>
                </a:solidFill>
                <a:latin typeface="Arial" panose="020B0604020202020204" pitchFamily="34" charset="0"/>
              </a:rPr>
              <a:t>الضغط. </a:t>
            </a:r>
            <a:endParaRPr lang="ar-IQ" sz="1600" dirty="0" smtClean="0">
              <a:solidFill>
                <a:srgbClr val="000000"/>
              </a:solidFill>
              <a:latin typeface="Arial" panose="020B0604020202020204" pitchFamily="34" charset="0"/>
            </a:endParaRPr>
          </a:p>
          <a:p>
            <a:pPr marR="0" algn="just" rtl="1"/>
            <a:r>
              <a:rPr lang="ar-IQ" sz="1600" dirty="0" smtClean="0">
                <a:solidFill>
                  <a:srgbClr val="000000"/>
                </a:solidFill>
                <a:latin typeface="Arial" panose="020B0604020202020204" pitchFamily="34" charset="0"/>
              </a:rPr>
              <a:t> </a:t>
            </a:r>
            <a:r>
              <a:rPr lang="ar-IQ" sz="1600" dirty="0">
                <a:solidFill>
                  <a:srgbClr val="000000"/>
                </a:solidFill>
                <a:latin typeface="Arial" panose="020B0604020202020204" pitchFamily="34" charset="0"/>
              </a:rPr>
              <a:t>2. يجب أن تكون مجاري الهواء الثانوية </a:t>
            </a:r>
            <a:r>
              <a:rPr lang="ar-IQ" sz="1600" dirty="0" smtClean="0">
                <a:solidFill>
                  <a:srgbClr val="000000"/>
                </a:solidFill>
                <a:latin typeface="Arial" panose="020B0604020202020204" pitchFamily="34" charset="0"/>
              </a:rPr>
              <a:t>(الفروع الخارجة </a:t>
            </a:r>
            <a:r>
              <a:rPr lang="ar-IQ" sz="1600" dirty="0">
                <a:solidFill>
                  <a:srgbClr val="000000"/>
                </a:solidFill>
                <a:latin typeface="Arial" panose="020B0604020202020204" pitchFamily="34" charset="0"/>
              </a:rPr>
              <a:t>من الصناديق الرئيسية إلى الصناديق الطرفية وأجهزة التوزيع) </a:t>
            </a:r>
            <a:r>
              <a:rPr lang="ar-IQ" sz="1600" dirty="0" smtClean="0">
                <a:solidFill>
                  <a:srgbClr val="000000"/>
                </a:solidFill>
                <a:latin typeface="Arial" panose="020B0604020202020204" pitchFamily="34" charset="0"/>
              </a:rPr>
              <a:t>منخفضة </a:t>
            </a:r>
            <a:r>
              <a:rPr lang="ar-IQ" sz="1600" dirty="0">
                <a:solidFill>
                  <a:srgbClr val="000000"/>
                </a:solidFill>
                <a:latin typeface="Arial" panose="020B0604020202020204" pitchFamily="34" charset="0"/>
              </a:rPr>
              <a:t>الضغط</a:t>
            </a:r>
            <a:r>
              <a:rPr lang="ar-IQ" sz="1600" dirty="0" smtClean="0">
                <a:solidFill>
                  <a:srgbClr val="000000"/>
                </a:solidFill>
                <a:latin typeface="Arial" panose="020B0604020202020204" pitchFamily="34" charset="0"/>
              </a:rPr>
              <a:t>.</a:t>
            </a:r>
          </a:p>
          <a:p>
            <a:pPr marR="0" algn="just"/>
            <a:endParaRPr lang="en-US" sz="1600" dirty="0">
              <a:solidFill>
                <a:srgbClr val="000000"/>
              </a:solidFill>
              <a:latin typeface="Arial" panose="020B0604020202020204" pitchFamily="34" charset="0"/>
            </a:endParaRPr>
          </a:p>
          <a:p>
            <a:pPr marR="0" algn="just"/>
            <a:r>
              <a:rPr lang="en-US" sz="1600" b="1" dirty="0">
                <a:solidFill>
                  <a:srgbClr val="000000"/>
                </a:solidFill>
                <a:latin typeface="Arial" panose="020B0604020202020204" pitchFamily="34" charset="0"/>
              </a:rPr>
              <a:t>Velocity classification v/s Pressure classification – </a:t>
            </a:r>
            <a:endParaRPr lang="en-US" sz="1600" dirty="0">
              <a:solidFill>
                <a:srgbClr val="000000"/>
              </a:solidFill>
              <a:latin typeface="Arial" panose="020B0604020202020204" pitchFamily="34" charset="0"/>
            </a:endParaRPr>
          </a:p>
          <a:p>
            <a:pPr marR="0" algn="just" rtl="1"/>
            <a:r>
              <a:rPr lang="ar-IQ" sz="1600" dirty="0" smtClean="0">
                <a:solidFill>
                  <a:srgbClr val="000000"/>
                </a:solidFill>
                <a:latin typeface="Arial" panose="020B0604020202020204" pitchFamily="34" charset="0"/>
              </a:rPr>
              <a:t>أ</a:t>
            </a:r>
            <a:r>
              <a:rPr lang="ar-IQ" sz="1600" dirty="0">
                <a:solidFill>
                  <a:srgbClr val="000000"/>
                </a:solidFill>
                <a:latin typeface="Arial" panose="020B0604020202020204" pitchFamily="34" charset="0"/>
              </a:rPr>
              <a:t>. قوة القناة والانحراف والتسرب </a:t>
            </a:r>
            <a:r>
              <a:rPr lang="ar-IQ" sz="1600" dirty="0" smtClean="0">
                <a:solidFill>
                  <a:srgbClr val="000000"/>
                </a:solidFill>
                <a:latin typeface="Arial" panose="020B0604020202020204" pitchFamily="34" charset="0"/>
              </a:rPr>
              <a:t>لها علاقة بالضغط </a:t>
            </a:r>
            <a:r>
              <a:rPr lang="ar-IQ" sz="1600" dirty="0">
                <a:solidFill>
                  <a:srgbClr val="000000"/>
                </a:solidFill>
                <a:latin typeface="Arial" panose="020B0604020202020204" pitchFamily="34" charset="0"/>
              </a:rPr>
              <a:t>أكثر من السرعة.  </a:t>
            </a:r>
            <a:endParaRPr lang="ar-IQ" sz="1600" dirty="0" smtClean="0">
              <a:solidFill>
                <a:srgbClr val="000000"/>
              </a:solidFill>
              <a:latin typeface="Arial" panose="020B0604020202020204" pitchFamily="34" charset="0"/>
            </a:endParaRPr>
          </a:p>
          <a:p>
            <a:pPr marR="0" algn="just" rtl="1"/>
            <a:r>
              <a:rPr lang="ar-IQ" sz="1600" dirty="0" smtClean="0">
                <a:solidFill>
                  <a:srgbClr val="000000"/>
                </a:solidFill>
                <a:latin typeface="Arial" panose="020B0604020202020204" pitchFamily="34" charset="0"/>
              </a:rPr>
              <a:t>ب- </a:t>
            </a:r>
            <a:r>
              <a:rPr lang="en-US" sz="1600" dirty="0" smtClean="0">
                <a:solidFill>
                  <a:srgbClr val="000000"/>
                </a:solidFill>
                <a:latin typeface="Arial" panose="020B0604020202020204" pitchFamily="34" charset="0"/>
              </a:rPr>
              <a:t> </a:t>
            </a:r>
            <a:r>
              <a:rPr lang="ar-IQ" sz="1600" dirty="0">
                <a:solidFill>
                  <a:srgbClr val="000000"/>
                </a:solidFill>
                <a:latin typeface="Arial" panose="020B0604020202020204" pitchFamily="34" charset="0"/>
              </a:rPr>
              <a:t>ترتبط الضوضاء والاهتزاز وفقدان الاحتكاك بالسرعة أكثر من ارتباطها بالضغط.</a:t>
            </a:r>
            <a:endParaRPr lang="en-US" sz="1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1069141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323528" y="764704"/>
            <a:ext cx="8545024" cy="4247317"/>
          </a:xfrm>
          <a:prstGeom prst="rect">
            <a:avLst/>
          </a:prstGeom>
        </p:spPr>
        <p:txBody>
          <a:bodyPr wrap="square">
            <a:spAutoFit/>
          </a:bodyPr>
          <a:lstStyle/>
          <a:p>
            <a:pPr algn="just"/>
            <a:r>
              <a:rPr lang="en-US" b="1" dirty="0" smtClean="0"/>
              <a:t>DUCT </a:t>
            </a:r>
            <a:r>
              <a:rPr lang="en-US" b="1" dirty="0"/>
              <a:t>MATERIALS </a:t>
            </a:r>
            <a:r>
              <a:rPr lang="en-US" dirty="0"/>
              <a:t>Ducting may be categorized according to the materials of construction and are either metallic or non-metallic ducts. </a:t>
            </a:r>
          </a:p>
          <a:p>
            <a:pPr algn="just"/>
            <a:endParaRPr lang="en-US" dirty="0"/>
          </a:p>
          <a:p>
            <a:pPr algn="just"/>
            <a:r>
              <a:rPr lang="en-US" b="1" dirty="0"/>
              <a:t>Metallic Ducts </a:t>
            </a:r>
            <a:r>
              <a:rPr lang="en-US" dirty="0"/>
              <a:t>A great majority of metallic ducts is made of galvanized steel. Next in popularity in metal ducts is aluminum. Aluminum ducts are light in weight, but basic cost per pound is higher than galvanized steel. Other metals used under special circumstances are copper and stainless steel and non-metallic ducts may include glass fiber, compressed paper, plastic, cement-asbestos, vitrified clay, and concrete. </a:t>
            </a:r>
          </a:p>
          <a:p>
            <a:pPr algn="just"/>
            <a:r>
              <a:rPr lang="en-US" dirty="0"/>
              <a:t>Each material has characteristics that may favor its use in specialized applications. Sheet metal has a number of advantages: It is made from recycled materials; it is non-combustible; it is the sturdiest material; and it is the easiest to clean. Following is a list of key characteristic of duct materials: </a:t>
            </a:r>
          </a:p>
          <a:p>
            <a:pPr algn="just"/>
            <a:endParaRPr lang="en-US" dirty="0" smtClean="0"/>
          </a:p>
          <a:p>
            <a:pPr algn="just"/>
            <a:endParaRPr lang="en-US" dirty="0"/>
          </a:p>
          <a:p>
            <a:pPr algn="just"/>
            <a:endParaRPr lang="en-US" dirty="0"/>
          </a:p>
        </p:txBody>
      </p:sp>
    </p:spTree>
    <p:extLst>
      <p:ext uri="{BB962C8B-B14F-4D97-AF65-F5344CB8AC3E}">
        <p14:creationId xmlns:p14="http://schemas.microsoft.com/office/powerpoint/2010/main" val="38238354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323528" y="764704"/>
            <a:ext cx="8545024" cy="2800767"/>
          </a:xfrm>
          <a:prstGeom prst="rect">
            <a:avLst/>
          </a:prstGeom>
        </p:spPr>
        <p:txBody>
          <a:bodyPr wrap="square">
            <a:spAutoFit/>
          </a:bodyPr>
          <a:lstStyle/>
          <a:p>
            <a:pPr algn="just"/>
            <a:r>
              <a:rPr lang="en-US" sz="1600" b="1" dirty="0" smtClean="0"/>
              <a:t>DUCT MATERIALS</a:t>
            </a:r>
            <a:endParaRPr lang="ar-IQ" sz="1600" b="1" dirty="0" smtClean="0"/>
          </a:p>
          <a:p>
            <a:pPr algn="just" rtl="1"/>
            <a:r>
              <a:rPr lang="en-US" sz="1600" b="1" dirty="0" smtClean="0"/>
              <a:t> </a:t>
            </a:r>
            <a:r>
              <a:rPr lang="ar-IQ" sz="1600" dirty="0"/>
              <a:t>يمكن تصنيف </a:t>
            </a:r>
            <a:r>
              <a:rPr lang="ar-IQ" sz="1600" dirty="0" smtClean="0"/>
              <a:t>قنوات الهواء </a:t>
            </a:r>
            <a:r>
              <a:rPr lang="ar-IQ" sz="1600" dirty="0"/>
              <a:t>وفقا لمواد </a:t>
            </a:r>
            <a:r>
              <a:rPr lang="ar-IQ" sz="1600" dirty="0" smtClean="0"/>
              <a:t>تشكيلها </a:t>
            </a:r>
            <a:r>
              <a:rPr lang="ar-IQ" sz="1600" dirty="0"/>
              <a:t>وهي إما قنوات معدنية أو غير معدنية. </a:t>
            </a:r>
            <a:endParaRPr lang="en-US" sz="1600" dirty="0"/>
          </a:p>
          <a:p>
            <a:r>
              <a:rPr lang="en-US" sz="1600" b="1" dirty="0"/>
              <a:t>Metallic </a:t>
            </a:r>
            <a:r>
              <a:rPr lang="en-US" sz="1600" b="1" dirty="0" smtClean="0"/>
              <a:t>Ducts</a:t>
            </a:r>
            <a:endParaRPr lang="ar-IQ" sz="1600" b="1" dirty="0" smtClean="0"/>
          </a:p>
          <a:p>
            <a:pPr algn="just" rtl="1"/>
            <a:r>
              <a:rPr lang="en-US" sz="1600" b="1" dirty="0" smtClean="0"/>
              <a:t> </a:t>
            </a:r>
            <a:r>
              <a:rPr lang="ar-IQ" sz="1600" dirty="0"/>
              <a:t>الغالبية العظمى من القنوات المعدنية مصنوعة من الفولاذ </a:t>
            </a:r>
            <a:r>
              <a:rPr lang="ar-IQ" sz="1600" dirty="0" smtClean="0"/>
              <a:t>المغلون وبنسبة أقل من </a:t>
            </a:r>
            <a:r>
              <a:rPr lang="ar-IQ" sz="1600" dirty="0"/>
              <a:t>الألومنيوم. قنوات الألومنيوم خفيفة الوزن ، ولكن التكلفة الأساسية </a:t>
            </a:r>
            <a:r>
              <a:rPr lang="ar-IQ" sz="1600" dirty="0" smtClean="0"/>
              <a:t>أعلى </a:t>
            </a:r>
            <a:r>
              <a:rPr lang="ar-IQ" sz="1600" dirty="0"/>
              <a:t>من الفولاذ </a:t>
            </a:r>
            <a:r>
              <a:rPr lang="ar-IQ" sz="1600" dirty="0" smtClean="0"/>
              <a:t>المغلون. </a:t>
            </a:r>
            <a:r>
              <a:rPr lang="ar-IQ" sz="1600" dirty="0"/>
              <a:t>المعادن الأخرى المستخدمة في </a:t>
            </a:r>
            <a:r>
              <a:rPr lang="ar-IQ" sz="1600" dirty="0" smtClean="0"/>
              <a:t>ظروف </a:t>
            </a:r>
            <a:r>
              <a:rPr lang="ar-IQ" sz="1600" dirty="0"/>
              <a:t>خاصة هي النحاس والفولاذ المقاوم للصدأ والقنوات غير المعدنية قد تشمل الألياف الزجاجية والورق المضغوط والبلاستيك والأسمنت والأسبستوس والطين المزجج والخرسانة.  </a:t>
            </a:r>
            <a:endParaRPr lang="ar-IQ" sz="1600" dirty="0" smtClean="0"/>
          </a:p>
          <a:p>
            <a:pPr algn="just" rtl="1"/>
            <a:r>
              <a:rPr lang="ar-IQ" sz="1600" dirty="0" smtClean="0"/>
              <a:t>كل </a:t>
            </a:r>
            <a:r>
              <a:rPr lang="ar-IQ" sz="1600" dirty="0"/>
              <a:t>مادة لها خصائص قد تفضل استخدامها في التطبيقات المتخصصة. الصفائح المعدنية لديها عدد من المزايا: فهي مصنوعة من مواد معاد </a:t>
            </a:r>
            <a:r>
              <a:rPr lang="ar-IQ" sz="1600" dirty="0" smtClean="0"/>
              <a:t>تدويرها تتصف بالقوة , غير </a:t>
            </a:r>
            <a:r>
              <a:rPr lang="ar-IQ" sz="1600" dirty="0"/>
              <a:t>قابلة </a:t>
            </a:r>
            <a:r>
              <a:rPr lang="ar-IQ" sz="1600" dirty="0" smtClean="0"/>
              <a:t>للاحتراق وسهلة </a:t>
            </a:r>
            <a:r>
              <a:rPr lang="ar-IQ" sz="1600" dirty="0"/>
              <a:t>التنظيف. فيما يلي قائمة بالخصائص الرئيسية لمواد القناة</a:t>
            </a:r>
            <a:r>
              <a:rPr lang="ar-IQ" sz="1600" dirty="0" smtClean="0"/>
              <a:t>:</a:t>
            </a:r>
          </a:p>
          <a:p>
            <a:pPr algn="just" rtl="1"/>
            <a:endParaRPr lang="en-US" sz="1600" dirty="0" smtClean="0"/>
          </a:p>
          <a:p>
            <a:pPr algn="just"/>
            <a:endParaRPr lang="en-US" sz="1600" dirty="0"/>
          </a:p>
        </p:txBody>
      </p:sp>
    </p:spTree>
    <p:extLst>
      <p:ext uri="{BB962C8B-B14F-4D97-AF65-F5344CB8AC3E}">
        <p14:creationId xmlns:p14="http://schemas.microsoft.com/office/powerpoint/2010/main" val="33260672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323528" y="764704"/>
            <a:ext cx="8545024" cy="6494085"/>
          </a:xfrm>
          <a:prstGeom prst="rect">
            <a:avLst/>
          </a:prstGeom>
        </p:spPr>
        <p:txBody>
          <a:bodyPr wrap="square">
            <a:spAutoFit/>
          </a:bodyPr>
          <a:lstStyle/>
          <a:p>
            <a:r>
              <a:rPr lang="en-US" sz="1600" b="1" dirty="0" smtClean="0"/>
              <a:t>1. Galvanized Steel - </a:t>
            </a:r>
            <a:r>
              <a:rPr lang="en-US" sz="1600" dirty="0" smtClean="0"/>
              <a:t>Widely used as a duct material for most air handling systems; not recommended for corrosive product handling or temperatures above 400ºF. Advantages include high strength, rigidity, durability, rust resistance, availability, non-porosity, workability, and weldability. </a:t>
            </a:r>
          </a:p>
          <a:p>
            <a:endParaRPr lang="en-US" sz="1600" dirty="0" smtClean="0"/>
          </a:p>
          <a:p>
            <a:r>
              <a:rPr lang="en-US" sz="1600" dirty="0" smtClean="0"/>
              <a:t>2</a:t>
            </a:r>
            <a:r>
              <a:rPr lang="en-US" sz="1600" dirty="0"/>
              <a:t>. </a:t>
            </a:r>
            <a:r>
              <a:rPr lang="en-US" sz="1600" b="1" dirty="0"/>
              <a:t>Carbon Steel (Black Iron) - </a:t>
            </a:r>
            <a:r>
              <a:rPr lang="en-US" sz="1600" dirty="0"/>
              <a:t>Applications include flues, stacks, hoods, other high temperature duct systems, and ducts requiring paint or special coating. Advantages include high strength, rigidity, durability, availability, weldability, and non-porosity. Some limiting characteristics are corrosion resistance and weight. </a:t>
            </a:r>
            <a:endParaRPr lang="en-US" sz="1600" dirty="0" smtClean="0"/>
          </a:p>
          <a:p>
            <a:endParaRPr lang="en-US" sz="1600" dirty="0"/>
          </a:p>
          <a:p>
            <a:r>
              <a:rPr lang="en-US" sz="1600" dirty="0"/>
              <a:t>3. </a:t>
            </a:r>
            <a:r>
              <a:rPr lang="en-US" sz="1600" b="1" dirty="0"/>
              <a:t>Aluminium - </a:t>
            </a:r>
            <a:r>
              <a:rPr lang="en-US" sz="1600" dirty="0"/>
              <a:t>Aluminium ducting is most commonly used for clean room applications. These are also preferred systems for moisture laden air, special exhaust systems and ornamental duct systems. Some advantages include weight and resistance to moisture corrosion. Limiting characteristics include low strength, material cost, weldability, and thermal expansion</a:t>
            </a:r>
            <a:r>
              <a:rPr lang="en-US" sz="1600" dirty="0" smtClean="0"/>
              <a:t>.</a:t>
            </a:r>
          </a:p>
          <a:p>
            <a:r>
              <a:rPr lang="en-US" sz="1600" dirty="0" smtClean="0"/>
              <a:t> </a:t>
            </a:r>
            <a:endParaRPr lang="en-US" sz="1600" dirty="0"/>
          </a:p>
          <a:p>
            <a:r>
              <a:rPr lang="en-US" sz="1600" dirty="0"/>
              <a:t>4. </a:t>
            </a:r>
            <a:r>
              <a:rPr lang="en-US" sz="1600" b="1" dirty="0"/>
              <a:t>Stainless Steel - </a:t>
            </a:r>
            <a:r>
              <a:rPr lang="en-US" sz="1600" dirty="0"/>
              <a:t>Used in duct systems for kitchen exhaust, moisture laden air, and fume exhaust. Advantages include high resistance to corrosion from moisture and most chemicals and the ability to take a high polish. Limiting characteristics include </a:t>
            </a:r>
            <a:r>
              <a:rPr lang="en-US" sz="1600" dirty="0" err="1"/>
              <a:t>labour</a:t>
            </a:r>
            <a:r>
              <a:rPr lang="en-US" sz="1600" dirty="0"/>
              <a:t> and material costs, workability, and availability. </a:t>
            </a:r>
            <a:endParaRPr lang="en-US" sz="1600" dirty="0" smtClean="0"/>
          </a:p>
          <a:p>
            <a:endParaRPr lang="en-US" sz="1600" dirty="0"/>
          </a:p>
          <a:p>
            <a:r>
              <a:rPr lang="en-US" sz="1600" dirty="0"/>
              <a:t>5. </a:t>
            </a:r>
            <a:r>
              <a:rPr lang="en-US" sz="1600" b="1" dirty="0"/>
              <a:t>Copper - </a:t>
            </a:r>
            <a:r>
              <a:rPr lang="en-US" sz="1600" dirty="0"/>
              <a:t>Copper applications include duct systems exposed to outside elements and moisture laden air, certain chemical exhaust, and ornamental ductwork. Advantages are durability and corrosion resistance and that it accepts solder readily and is nonmagnetic. Limiting characteristics are cost, ductility, electrolysis, thermal expansion, and stains. </a:t>
            </a:r>
          </a:p>
          <a:p>
            <a:pPr marL="342900" indent="-342900">
              <a:buAutoNum type="arabicPeriod"/>
            </a:pPr>
            <a:endParaRPr lang="en-US" sz="1600" dirty="0" smtClean="0"/>
          </a:p>
          <a:p>
            <a:endParaRPr lang="en-US" sz="1600" dirty="0" smtClean="0"/>
          </a:p>
          <a:p>
            <a:pPr algn="just"/>
            <a:endParaRPr lang="en-US" sz="1600" dirty="0"/>
          </a:p>
        </p:txBody>
      </p:sp>
    </p:spTree>
    <p:extLst>
      <p:ext uri="{BB962C8B-B14F-4D97-AF65-F5344CB8AC3E}">
        <p14:creationId xmlns:p14="http://schemas.microsoft.com/office/powerpoint/2010/main" val="13805109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323528" y="764704"/>
            <a:ext cx="8545024" cy="5755422"/>
          </a:xfrm>
          <a:prstGeom prst="rect">
            <a:avLst/>
          </a:prstGeom>
        </p:spPr>
        <p:txBody>
          <a:bodyPr wrap="square">
            <a:spAutoFit/>
          </a:bodyPr>
          <a:lstStyle/>
          <a:p>
            <a:r>
              <a:rPr lang="en-US" sz="1600" dirty="0"/>
              <a:t>1. </a:t>
            </a:r>
            <a:r>
              <a:rPr lang="en-US" sz="1600" b="1" dirty="0"/>
              <a:t>Galvanized Steel </a:t>
            </a:r>
            <a:r>
              <a:rPr lang="ar-IQ" sz="1600" b="1" dirty="0"/>
              <a:t>:</a:t>
            </a:r>
          </a:p>
          <a:p>
            <a:pPr algn="just" rtl="1"/>
            <a:r>
              <a:rPr lang="en-US" sz="1600" b="1" dirty="0"/>
              <a:t> </a:t>
            </a:r>
            <a:r>
              <a:rPr lang="ar-IQ" sz="1600" dirty="0"/>
              <a:t>تستخدم على نطاق واسع في صناعة القنواة لمعظم أنظمة مناولة الهواء ؛ لا ينصح به في البيئات المعرضة للتآكل أو درجات الحرارة فوق 200 درجة مئوية. تشمل مزاياها القوة العالية والصلابة والمتانة ومقاومة الصدأ والتوافر وعدم المسامية وقابلية التشغيل وقابلية اللحام.</a:t>
            </a:r>
            <a:endParaRPr lang="en-US" sz="1600" dirty="0"/>
          </a:p>
          <a:p>
            <a:r>
              <a:rPr lang="en-US" sz="1600" dirty="0" smtClean="0"/>
              <a:t>2</a:t>
            </a:r>
            <a:r>
              <a:rPr lang="en-US" sz="1600" dirty="0"/>
              <a:t>. </a:t>
            </a:r>
            <a:r>
              <a:rPr lang="en-US" sz="1600" b="1" dirty="0"/>
              <a:t>Carbon Steel (Black Iron) </a:t>
            </a:r>
            <a:endParaRPr lang="ar-IQ" sz="1600" b="1" dirty="0" smtClean="0"/>
          </a:p>
          <a:p>
            <a:pPr algn="just" rtl="1"/>
            <a:r>
              <a:rPr lang="en-US" sz="1600" b="1" dirty="0" smtClean="0"/>
              <a:t> </a:t>
            </a:r>
            <a:r>
              <a:rPr lang="ar-IQ" sz="1600" dirty="0"/>
              <a:t>تشمل التطبيقات </a:t>
            </a:r>
            <a:r>
              <a:rPr lang="ar-IQ" sz="1600" dirty="0" smtClean="0"/>
              <a:t>المداخن </a:t>
            </a:r>
            <a:r>
              <a:rPr lang="ar-IQ" sz="1600" dirty="0"/>
              <a:t>والأغطية وأنظمة القنوات الأخرى ذات درجة الحرارة العالية والقنوات التي تتطلب الطلاء أو الطلاء الخاص. </a:t>
            </a:r>
            <a:r>
              <a:rPr lang="ar-IQ" sz="1600" dirty="0" smtClean="0"/>
              <a:t>من مزاياها </a:t>
            </a:r>
            <a:r>
              <a:rPr lang="ar-IQ" sz="1600" dirty="0"/>
              <a:t>القوة العالية والصلابة والمتانة والتوافر وقابلية اللحام وعدم المسامية. بعض الخصائص المحددة هي مقاومة التآكل والوزن.</a:t>
            </a:r>
            <a:endParaRPr lang="en-US" sz="1600" dirty="0"/>
          </a:p>
          <a:p>
            <a:r>
              <a:rPr lang="en-US" sz="1600" dirty="0"/>
              <a:t>3. </a:t>
            </a:r>
            <a:r>
              <a:rPr lang="en-US" sz="1600" b="1" dirty="0"/>
              <a:t>Aluminium </a:t>
            </a:r>
            <a:endParaRPr lang="ar-IQ" sz="1600" b="1" dirty="0" smtClean="0"/>
          </a:p>
          <a:p>
            <a:pPr algn="just" rtl="1"/>
            <a:r>
              <a:rPr lang="ar-IQ" sz="1600" dirty="0"/>
              <a:t>تستخدم أنابيب الألومنيوم بشكل شائع في تطبيقات الغرف </a:t>
            </a:r>
            <a:r>
              <a:rPr lang="ar-IQ" sz="1600" dirty="0" smtClean="0"/>
              <a:t>النظيفة ويفضل استخدامها في الأنظمة المخصصة </a:t>
            </a:r>
            <a:r>
              <a:rPr lang="ar-IQ" sz="1600" dirty="0"/>
              <a:t>للهواء المحمل بالرطوبة ، وأنظمة العادم الخاصة وأنظمة قنوات الزينة. </a:t>
            </a:r>
            <a:r>
              <a:rPr lang="ar-IQ" sz="1600" dirty="0" smtClean="0"/>
              <a:t>من مزاياها الوزن </a:t>
            </a:r>
            <a:r>
              <a:rPr lang="ar-IQ" sz="1600" dirty="0"/>
              <a:t>ومقاومة </a:t>
            </a:r>
            <a:r>
              <a:rPr lang="ar-IQ" sz="1600" dirty="0" smtClean="0"/>
              <a:t>التآكل </a:t>
            </a:r>
            <a:r>
              <a:rPr lang="ar-IQ" sz="1600" dirty="0"/>
              <a:t>الرطوبة. </a:t>
            </a:r>
            <a:r>
              <a:rPr lang="ar-IQ" sz="1600" dirty="0" smtClean="0"/>
              <a:t>ومن عيوبها القوة </a:t>
            </a:r>
            <a:r>
              <a:rPr lang="ar-IQ" sz="1600" dirty="0"/>
              <a:t>المنخفضة وتكلفة المواد وقابلية اللحام والتمدد الحراري</a:t>
            </a:r>
            <a:r>
              <a:rPr lang="ar-IQ" sz="1600" dirty="0" smtClean="0"/>
              <a:t>.</a:t>
            </a:r>
          </a:p>
          <a:p>
            <a:r>
              <a:rPr lang="en-US" sz="1600" dirty="0" smtClean="0"/>
              <a:t> </a:t>
            </a:r>
            <a:endParaRPr lang="en-US" sz="1600" dirty="0"/>
          </a:p>
          <a:p>
            <a:r>
              <a:rPr lang="en-US" sz="1600" dirty="0"/>
              <a:t>4. </a:t>
            </a:r>
            <a:r>
              <a:rPr lang="en-US" sz="1600" b="1" dirty="0"/>
              <a:t>Stainless Steel </a:t>
            </a:r>
            <a:endParaRPr lang="ar-IQ" sz="1600" b="1" dirty="0" smtClean="0"/>
          </a:p>
          <a:p>
            <a:pPr algn="r" rtl="1"/>
            <a:r>
              <a:rPr lang="en-US" sz="1600" b="1" dirty="0" smtClean="0"/>
              <a:t> </a:t>
            </a:r>
            <a:r>
              <a:rPr lang="ar-IQ" sz="1600" dirty="0"/>
              <a:t>تستخدم في أنظمة القنوات لعادم المطبخ ، والهواء المحمل بالرطوبة ، وعادم الدخان. تشمل المزايا مقاومة عالية للتآكل من الرطوبة ومعظم المواد الكيميائية والقدرة على </a:t>
            </a:r>
            <a:r>
              <a:rPr lang="ar-IQ" sz="1600" dirty="0" smtClean="0"/>
              <a:t>تقبل التلميع بشكل كبير. ومن عيوبها ارتفاع تكاليف </a:t>
            </a:r>
            <a:r>
              <a:rPr lang="ar-IQ" sz="1600" dirty="0"/>
              <a:t>العمالة والمواد وقابلية التشغيل والتوافر</a:t>
            </a:r>
            <a:r>
              <a:rPr lang="ar-IQ" sz="1600" dirty="0" smtClean="0"/>
              <a:t>.</a:t>
            </a:r>
          </a:p>
          <a:p>
            <a:pPr algn="r" rtl="1"/>
            <a:endParaRPr lang="en-US" sz="1600" dirty="0"/>
          </a:p>
          <a:p>
            <a:r>
              <a:rPr lang="en-US" sz="1600" dirty="0"/>
              <a:t>5. </a:t>
            </a:r>
            <a:r>
              <a:rPr lang="en-US" sz="1600" b="1" dirty="0"/>
              <a:t>Copper </a:t>
            </a:r>
            <a:endParaRPr lang="ar-IQ" sz="1600" b="1" dirty="0" smtClean="0"/>
          </a:p>
          <a:p>
            <a:pPr algn="just" rtl="1"/>
            <a:r>
              <a:rPr lang="ar-IQ" sz="1600" dirty="0" smtClean="0"/>
              <a:t>تشمل </a:t>
            </a:r>
            <a:r>
              <a:rPr lang="ar-IQ" sz="1600" dirty="0"/>
              <a:t>تطبيقات النحاس أنظمة القنوات المعرضة للعناصر الخارجية والهواء المحمل بالرطوبة ، وبعض </a:t>
            </a:r>
            <a:r>
              <a:rPr lang="ar-IQ" sz="1600" dirty="0" smtClean="0"/>
              <a:t>العادم </a:t>
            </a:r>
            <a:r>
              <a:rPr lang="ar-IQ" sz="1600" dirty="0"/>
              <a:t>الكيميائي ، ومجاري الزينة. </a:t>
            </a:r>
            <a:r>
              <a:rPr lang="ar-IQ" sz="1600" dirty="0" smtClean="0"/>
              <a:t>من مزاياها المتانة </a:t>
            </a:r>
            <a:r>
              <a:rPr lang="ar-IQ" sz="1600" dirty="0"/>
              <a:t>ومقاومة التآكل وأنها تقبل اللحام بسهولة وغير مغناطيسية. </a:t>
            </a:r>
            <a:r>
              <a:rPr lang="ar-IQ" sz="1600" dirty="0" smtClean="0"/>
              <a:t>اماعيوبها فهي التكلفة </a:t>
            </a:r>
            <a:r>
              <a:rPr lang="ar-IQ" sz="1600" dirty="0"/>
              <a:t>والليونة والتحليل الكهربائي والتمدد الحراري والبقع.</a:t>
            </a:r>
            <a:endParaRPr lang="en-US" sz="1600" dirty="0" smtClean="0"/>
          </a:p>
          <a:p>
            <a:endParaRPr lang="en-US" sz="1600" dirty="0" smtClean="0"/>
          </a:p>
          <a:p>
            <a:pPr algn="just"/>
            <a:endParaRPr lang="en-US" sz="1600" dirty="0"/>
          </a:p>
        </p:txBody>
      </p:sp>
    </p:spTree>
    <p:extLst>
      <p:ext uri="{BB962C8B-B14F-4D97-AF65-F5344CB8AC3E}">
        <p14:creationId xmlns:p14="http://schemas.microsoft.com/office/powerpoint/2010/main" val="4113185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323528" y="764704"/>
            <a:ext cx="8545024" cy="5755422"/>
          </a:xfrm>
          <a:prstGeom prst="rect">
            <a:avLst/>
          </a:prstGeom>
        </p:spPr>
        <p:txBody>
          <a:bodyPr wrap="square">
            <a:spAutoFit/>
          </a:bodyPr>
          <a:lstStyle/>
          <a:p>
            <a:endParaRPr lang="en-US" sz="1600" dirty="0"/>
          </a:p>
          <a:p>
            <a:r>
              <a:rPr lang="en-US" sz="1600" b="1" dirty="0"/>
              <a:t>Non Metallic ducts </a:t>
            </a:r>
            <a:endParaRPr lang="en-US" sz="1600" dirty="0"/>
          </a:p>
          <a:p>
            <a:pPr marL="342900" indent="-342900" algn="just">
              <a:buAutoNum type="arabicPeriod"/>
            </a:pPr>
            <a:r>
              <a:rPr lang="en-US" sz="1600" b="1" dirty="0" smtClean="0"/>
              <a:t>Fiberglass </a:t>
            </a:r>
            <a:r>
              <a:rPr lang="en-US" sz="1600" b="1" dirty="0"/>
              <a:t>Reinforced Plastic (FRP): </a:t>
            </a:r>
            <a:r>
              <a:rPr lang="en-US" sz="1600" dirty="0"/>
              <a:t>Applications include chemical exhaust, scrubbers, and underground duct systems. Limiting characteristics include cost, weight, range of chemical and physical properties, brittleness, fabrication (necessity of </a:t>
            </a:r>
            <a:r>
              <a:rPr lang="en-US" sz="1600" dirty="0" err="1"/>
              <a:t>moulds</a:t>
            </a:r>
            <a:r>
              <a:rPr lang="en-US" sz="1600" dirty="0"/>
              <a:t> and expertise in mixing basic materials), and code acceptance. </a:t>
            </a:r>
            <a:r>
              <a:rPr lang="en-US" sz="1600" dirty="0" smtClean="0"/>
              <a:t>Fiberglass </a:t>
            </a:r>
            <a:r>
              <a:rPr lang="en-US" sz="1600" dirty="0"/>
              <a:t>duct board is insulated and sealed as part of its construction. </a:t>
            </a:r>
            <a:r>
              <a:rPr lang="en-US" sz="1600" dirty="0" smtClean="0"/>
              <a:t>Fiberglass </a:t>
            </a:r>
            <a:r>
              <a:rPr lang="en-US" sz="1600" dirty="0"/>
              <a:t>duct board provides excellent sound attenuation, but its longevity is highly dependent on its closure and fastening systems. Resistance to corrosion and ease of modification are advantages of FRP. </a:t>
            </a:r>
            <a:endParaRPr lang="en-US" sz="1600" dirty="0" smtClean="0"/>
          </a:p>
          <a:p>
            <a:pPr marL="342900" indent="-342900" algn="just">
              <a:buAutoNum type="arabicPeriod"/>
            </a:pPr>
            <a:endParaRPr lang="en-US" sz="1600" dirty="0"/>
          </a:p>
          <a:p>
            <a:pPr marL="342900" indent="-342900" algn="just">
              <a:buAutoNum type="arabicPeriod"/>
            </a:pPr>
            <a:r>
              <a:rPr lang="en-US" sz="1600" dirty="0" smtClean="0"/>
              <a:t> </a:t>
            </a:r>
            <a:r>
              <a:rPr lang="en-US" sz="1600" b="1" dirty="0"/>
              <a:t>Polyvinyl Chloride (PVC): </a:t>
            </a:r>
            <a:r>
              <a:rPr lang="en-US" sz="1600" dirty="0"/>
              <a:t>Applications are exhaust systems for chemical fumes and underground duct systems. Advantages include resistance to corrosion, weight, weldability, and ease of modification. Limiting characteristics include cost, fabrication, code acceptance, thermal </a:t>
            </a:r>
            <a:r>
              <a:rPr lang="en-US" sz="1600" dirty="0" smtClean="0"/>
              <a:t>shock.</a:t>
            </a:r>
            <a:endParaRPr lang="ar-IQ" sz="1600" dirty="0" smtClean="0"/>
          </a:p>
          <a:p>
            <a:pPr marL="342900" indent="-342900" algn="just">
              <a:buAutoNum type="arabicPeriod"/>
            </a:pPr>
            <a:endParaRPr lang="ar-IQ" sz="1600" dirty="0" smtClean="0"/>
          </a:p>
          <a:p>
            <a:pPr marL="342900" indent="-342900" algn="just">
              <a:buFontTx/>
              <a:buAutoNum type="arabicPeriod"/>
            </a:pPr>
            <a:r>
              <a:rPr lang="en-US" sz="1600" b="1" dirty="0" smtClean="0"/>
              <a:t>Polyvinyl </a:t>
            </a:r>
            <a:r>
              <a:rPr lang="en-US" sz="1600" b="1" dirty="0"/>
              <a:t>Steel (PVS): </a:t>
            </a:r>
            <a:r>
              <a:rPr lang="en-US" sz="1600" dirty="0"/>
              <a:t>Applications include underground duct systems, moisture laden air, and corrosive air systems. Some advantages are resistance to corrosion, weight, workability, fabrication, and rigidity. Some limiting characteristics include temperature limitations (250ºF maximum), weldability, code acceptance, and susceptibility to coating damage. </a:t>
            </a:r>
          </a:p>
          <a:p>
            <a:pPr algn="just"/>
            <a:r>
              <a:rPr lang="en-US" sz="1600" dirty="0" smtClean="0"/>
              <a:t> </a:t>
            </a:r>
          </a:p>
          <a:p>
            <a:endParaRPr lang="ar-IQ" sz="1600" dirty="0" smtClean="0"/>
          </a:p>
          <a:p>
            <a:endParaRPr lang="en-US" sz="1600" dirty="0"/>
          </a:p>
          <a:p>
            <a:r>
              <a:rPr lang="en-US" sz="1600" dirty="0" smtClean="0"/>
              <a:t> </a:t>
            </a:r>
            <a:endParaRPr lang="en-US" sz="1600" dirty="0"/>
          </a:p>
          <a:p>
            <a:endParaRPr lang="en-US" sz="1600" dirty="0"/>
          </a:p>
        </p:txBody>
      </p:sp>
    </p:spTree>
    <p:extLst>
      <p:ext uri="{BB962C8B-B14F-4D97-AF65-F5344CB8AC3E}">
        <p14:creationId xmlns:p14="http://schemas.microsoft.com/office/powerpoint/2010/main" val="33937426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238282" y="908720"/>
            <a:ext cx="8630270" cy="4801314"/>
          </a:xfrm>
          <a:prstGeom prst="rect">
            <a:avLst/>
          </a:prstGeom>
        </p:spPr>
        <p:txBody>
          <a:bodyPr wrap="square">
            <a:spAutoFit/>
          </a:bodyPr>
          <a:lstStyle/>
          <a:p>
            <a:pPr algn="just"/>
            <a:r>
              <a:rPr lang="en-US" dirty="0" smtClean="0"/>
              <a:t>Most </a:t>
            </a:r>
            <a:r>
              <a:rPr lang="en-US" dirty="0"/>
              <a:t>air conditioning and heating systems require some form of duct work to channel or direct the air to places where the conditioned air is needed. There are many types of ductwork available and often times the ductwork can make a big difference in your utility bills. For that reason, it is important that the ductwork is designed and installed correctly. A poor installation job will result in poor performance, bad air flow, leaky duct systems, and higher than usual utility bills. Another important factor in the installation process is to make sure the duct work is sized properly. Over sizing systems cost more and does not maintain the desired air flow and undersized duct work causes the system to strain mechanically and can be noisy. </a:t>
            </a:r>
          </a:p>
          <a:p>
            <a:pPr algn="just"/>
            <a:r>
              <a:rPr lang="en-US" dirty="0"/>
              <a:t>Several issues must be considered in an effective design. A primary issue is the tradeoff between the initial cost of the duct system and the energy cost of the air distribution system; larger ducts require a larger initial investment, but result in lower fan energy costs over the life of the system. Other issues include space available, noise level, capacity for expansion, appearance etc. It is important that the air conditioning ductwork system be designed for the air conditioning load. Each room or space of the facility should be evaluated and a determination of how much air flow will be required to ensure that each room remains at a desirable and comfortable temperature. </a:t>
            </a:r>
          </a:p>
        </p:txBody>
      </p:sp>
    </p:spTree>
    <p:extLst>
      <p:ext uri="{BB962C8B-B14F-4D97-AF65-F5344CB8AC3E}">
        <p14:creationId xmlns:p14="http://schemas.microsoft.com/office/powerpoint/2010/main" val="40175946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323528" y="764704"/>
            <a:ext cx="8545024" cy="4278094"/>
          </a:xfrm>
          <a:prstGeom prst="rect">
            <a:avLst/>
          </a:prstGeom>
        </p:spPr>
        <p:txBody>
          <a:bodyPr wrap="square">
            <a:spAutoFit/>
          </a:bodyPr>
          <a:lstStyle/>
          <a:p>
            <a:endParaRPr lang="en-US" sz="1600" dirty="0"/>
          </a:p>
          <a:p>
            <a:r>
              <a:rPr lang="en-US" sz="1600" b="1" dirty="0"/>
              <a:t>Non Metallic </a:t>
            </a:r>
            <a:r>
              <a:rPr lang="en-US" sz="1600" b="1" dirty="0" smtClean="0"/>
              <a:t>ducts</a:t>
            </a:r>
            <a:endParaRPr lang="ar-IQ" sz="1600" b="1" dirty="0" smtClean="0"/>
          </a:p>
          <a:p>
            <a:r>
              <a:rPr lang="en-US" sz="1600" b="1" dirty="0" smtClean="0"/>
              <a:t> </a:t>
            </a:r>
            <a:endParaRPr lang="en-US" sz="1600" dirty="0"/>
          </a:p>
          <a:p>
            <a:pPr marL="342900" indent="-342900" algn="just" rtl="1">
              <a:buAutoNum type="arabicPeriod"/>
            </a:pPr>
            <a:r>
              <a:rPr lang="ar-IQ" sz="1600" b="1" dirty="0" smtClean="0"/>
              <a:t>البلاستيك </a:t>
            </a:r>
            <a:r>
              <a:rPr lang="ar-IQ" sz="1600" b="1" dirty="0"/>
              <a:t>المقوى بالألياف الزجاجية </a:t>
            </a:r>
            <a:r>
              <a:rPr lang="en-US" sz="1600" b="1" dirty="0" smtClean="0"/>
              <a:t>FRP </a:t>
            </a:r>
            <a:r>
              <a:rPr lang="ar-IQ" sz="1600" b="1" dirty="0" smtClean="0"/>
              <a:t> : </a:t>
            </a:r>
            <a:r>
              <a:rPr lang="ar-IQ" sz="1600" dirty="0" smtClean="0"/>
              <a:t>تستخدم في قنوات العادم </a:t>
            </a:r>
            <a:r>
              <a:rPr lang="ar-IQ" sz="1600" dirty="0"/>
              <a:t>الكيميائي وأجهزة التنظيف وأنظمة القنوات تحت الأرض. </a:t>
            </a:r>
            <a:r>
              <a:rPr lang="ar-IQ" sz="1600" dirty="0" smtClean="0"/>
              <a:t>تشمل خصائص هذا النوع : التكلفة </a:t>
            </a:r>
            <a:r>
              <a:rPr lang="ar-IQ" sz="1600" dirty="0"/>
              <a:t>والوزن ومجموعة الخواص الكيميائية والفيزيائية والهشاشة والتصنيع (ضرورة القوالب والخبرة في خلط المواد الأساسية) وقبول الكود. يتم عزل لوحة قناة الألياف </a:t>
            </a:r>
            <a:r>
              <a:rPr lang="ar-IQ" sz="1600" dirty="0" smtClean="0"/>
              <a:t>الزجاجية ذاتيا. </a:t>
            </a:r>
            <a:r>
              <a:rPr lang="ar-IQ" sz="1600" dirty="0"/>
              <a:t>يوفر لوح قناة الألياف الزجاجية تخفيفا ممتازا للصوت ، لكن طول عمره يعتمد بشكل كبير على أنظمة </a:t>
            </a:r>
            <a:r>
              <a:rPr lang="ar-IQ" sz="1600" dirty="0" smtClean="0"/>
              <a:t>الإغلاق </a:t>
            </a:r>
            <a:r>
              <a:rPr lang="ar-IQ" sz="1600" dirty="0"/>
              <a:t>والتثبيت. </a:t>
            </a:r>
            <a:r>
              <a:rPr lang="ar-IQ" sz="1600" dirty="0" smtClean="0"/>
              <a:t>يتميز ايضا بمقاومة </a:t>
            </a:r>
            <a:r>
              <a:rPr lang="ar-IQ" sz="1600" dirty="0"/>
              <a:t>التآكل وسهولة التعديل </a:t>
            </a:r>
            <a:endParaRPr lang="ar-IQ" sz="1600" dirty="0" smtClean="0"/>
          </a:p>
          <a:p>
            <a:pPr marL="342900" indent="-342900" algn="just" rtl="1">
              <a:buAutoNum type="arabicPeriod"/>
            </a:pPr>
            <a:endParaRPr lang="en-US" sz="1600" dirty="0" smtClean="0"/>
          </a:p>
          <a:p>
            <a:pPr marL="342900" indent="-342900" algn="just" rtl="1">
              <a:buAutoNum type="arabicPeriod"/>
            </a:pPr>
            <a:r>
              <a:rPr lang="ar-IQ" sz="1600" b="1" dirty="0"/>
              <a:t>البولي فينيل كلوريد </a:t>
            </a:r>
            <a:r>
              <a:rPr lang="en-US" sz="1600" b="1" dirty="0" smtClean="0"/>
              <a:t>PVC</a:t>
            </a:r>
            <a:r>
              <a:rPr lang="ar-IQ" sz="1600" b="1" dirty="0" smtClean="0"/>
              <a:t>: </a:t>
            </a:r>
            <a:r>
              <a:rPr lang="ar-IQ" sz="1600" dirty="0" smtClean="0"/>
              <a:t>تستخدم في أنظمة </a:t>
            </a:r>
            <a:r>
              <a:rPr lang="ar-IQ" sz="1600" dirty="0"/>
              <a:t>العادم للأبخرة الكيميائية وأنظمة القنوات تحت الأرض. تشمل المزايا مقاومة التآكل والوزن وقابلية اللحام وسهولة التعديل. </a:t>
            </a:r>
            <a:r>
              <a:rPr lang="ar-IQ" sz="1600" dirty="0" smtClean="0"/>
              <a:t>من عيوبها ارتفاع التكلفة وصعوبة التصنيع والتوافق مع المعايير (كود) والصدمة الحرارية.</a:t>
            </a:r>
            <a:endParaRPr lang="en-US" sz="1600" dirty="0" smtClean="0"/>
          </a:p>
          <a:p>
            <a:pPr marL="342900" indent="-342900" algn="just" rtl="1">
              <a:buAutoNum type="arabicPeriod"/>
            </a:pPr>
            <a:endParaRPr lang="en-US" sz="1600" dirty="0" smtClean="0"/>
          </a:p>
          <a:p>
            <a:pPr marL="342900" indent="-342900" algn="r" rtl="1">
              <a:buFont typeface="+mj-lt"/>
              <a:buAutoNum type="arabicPeriod"/>
            </a:pPr>
            <a:r>
              <a:rPr lang="ar-IQ" sz="1600" b="1" dirty="0" smtClean="0"/>
              <a:t>البولي </a:t>
            </a:r>
            <a:r>
              <a:rPr lang="ar-IQ" sz="1600" b="1" dirty="0"/>
              <a:t>فينيل ستيل </a:t>
            </a:r>
            <a:r>
              <a:rPr lang="en-US" sz="1600" b="1" dirty="0" smtClean="0"/>
              <a:t>PVS </a:t>
            </a:r>
            <a:r>
              <a:rPr lang="ar-IQ" sz="1600" b="1" dirty="0" smtClean="0"/>
              <a:t>: </a:t>
            </a:r>
            <a:r>
              <a:rPr lang="ar-IQ" sz="1600" dirty="0" smtClean="0"/>
              <a:t>تستخدم في أنظمة </a:t>
            </a:r>
            <a:r>
              <a:rPr lang="ar-IQ" sz="1600" dirty="0"/>
              <a:t>القنوات تحت الأرض ، والهواء المحمل بالرطوبة ، وأنظمة الهواء المسببة للتآكل. بعض المزايا هي مقاومة التآكل والوزن وقابلية التشغيل والتصنيع والصلابة. </a:t>
            </a:r>
            <a:r>
              <a:rPr lang="ar-IQ" sz="1600" dirty="0" smtClean="0"/>
              <a:t>من عيوبها قيود </a:t>
            </a:r>
            <a:r>
              <a:rPr lang="ar-IQ" sz="1600" dirty="0"/>
              <a:t>درجة الحرارة </a:t>
            </a:r>
            <a:r>
              <a:rPr lang="ar-IQ" sz="1600" dirty="0" smtClean="0"/>
              <a:t>(120 </a:t>
            </a:r>
            <a:r>
              <a:rPr lang="ar-IQ" sz="1600" dirty="0"/>
              <a:t>درجة </a:t>
            </a:r>
            <a:r>
              <a:rPr lang="ar-IQ" sz="1600" dirty="0" smtClean="0"/>
              <a:t>مئوية </a:t>
            </a:r>
            <a:r>
              <a:rPr lang="ar-IQ" sz="1600" dirty="0"/>
              <a:t>كحد أقصى) ، وقابلية اللحام ، وقبول الكود ، والقابلية لتلف الطلاء.</a:t>
            </a:r>
            <a:r>
              <a:rPr lang="en-US" sz="1600" dirty="0" smtClean="0"/>
              <a:t> </a:t>
            </a:r>
            <a:endParaRPr lang="en-US" sz="1600" dirty="0"/>
          </a:p>
          <a:p>
            <a:endParaRPr lang="en-US" sz="1600" dirty="0"/>
          </a:p>
        </p:txBody>
      </p:sp>
    </p:spTree>
    <p:extLst>
      <p:ext uri="{BB962C8B-B14F-4D97-AF65-F5344CB8AC3E}">
        <p14:creationId xmlns:p14="http://schemas.microsoft.com/office/powerpoint/2010/main" val="36549591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323528" y="764704"/>
            <a:ext cx="8545024" cy="6494085"/>
          </a:xfrm>
          <a:prstGeom prst="rect">
            <a:avLst/>
          </a:prstGeom>
        </p:spPr>
        <p:txBody>
          <a:bodyPr wrap="square">
            <a:spAutoFit/>
          </a:bodyPr>
          <a:lstStyle/>
          <a:p>
            <a:pPr algn="just"/>
            <a:r>
              <a:rPr lang="en-US" sz="1600" b="1" dirty="0" smtClean="0"/>
              <a:t>4. Flexible </a:t>
            </a:r>
            <a:r>
              <a:rPr lang="en-US" sz="1600" b="1" dirty="0"/>
              <a:t>Nonmetallic Duct: </a:t>
            </a:r>
            <a:r>
              <a:rPr lang="en-US" sz="1600" dirty="0"/>
              <a:t>Flexible or flex duct consists of a duct inner liner supported on the inside by a helix wire coil and covered by blanket insulation with a flexible vapor-barrier jacket on the outside. Flex duct is often used for run outs, with metal collars used to connect the flexible duct to supply plenums, trunks, and branches constructed from sheet metal or duct board. Flex duct is also commonly used as a return duct. Flex duct is factory-insulated and has fewer duct connections and joints. However, these connections and joints must be mechanically fastened using straps and sealed using mastic. Flex duct is easily torn, crushed, pinched, or damaged during installation. It has the highest resistance to air flow. Consequently, if used, it must be properly specified and installed. Flex duct, which is used extensively in commercial construction, has more than 60% higher pressure drop than galvanized metal duct of the same diameter. Flex duct runs should be limited to </a:t>
            </a:r>
            <a:r>
              <a:rPr lang="en-US" sz="1600" dirty="0" smtClean="0"/>
              <a:t>2m or </a:t>
            </a:r>
            <a:r>
              <a:rPr lang="en-US" sz="1600" dirty="0"/>
              <a:t>less. When longer runs must be used, make sure the duct is well supported at </a:t>
            </a:r>
            <a:r>
              <a:rPr lang="en-US" sz="1600" dirty="0" smtClean="0"/>
              <a:t>1.5m intervals </a:t>
            </a:r>
            <a:r>
              <a:rPr lang="en-US" sz="1600" dirty="0"/>
              <a:t>to minimize sag. Flex duct should be fully extended to minimize pressure drop. </a:t>
            </a:r>
            <a:endParaRPr lang="ar-IQ" sz="1600" dirty="0" smtClean="0"/>
          </a:p>
          <a:p>
            <a:pPr algn="just"/>
            <a:endParaRPr lang="en-US" sz="1600" dirty="0"/>
          </a:p>
          <a:p>
            <a:pPr algn="just"/>
            <a:r>
              <a:rPr lang="en-US" sz="1600" dirty="0"/>
              <a:t>5. </a:t>
            </a:r>
            <a:r>
              <a:rPr lang="en-US" sz="1600" b="1" dirty="0"/>
              <a:t>Concrete: </a:t>
            </a:r>
            <a:r>
              <a:rPr lang="en-US" sz="1600" dirty="0"/>
              <a:t>Concrete can be used for underground ducts and air shafts. Advantages include compressive strength and corrosion resistance. Cost, weight, porosity, and fabrication (requires forming processes) are some limiting characteristics. </a:t>
            </a:r>
            <a:endParaRPr lang="ar-IQ" sz="1600" dirty="0" smtClean="0"/>
          </a:p>
          <a:p>
            <a:pPr algn="just"/>
            <a:endParaRPr lang="en-US" sz="1600" dirty="0"/>
          </a:p>
          <a:p>
            <a:pPr algn="just"/>
            <a:r>
              <a:rPr lang="en-US" sz="1600" dirty="0"/>
              <a:t>6. </a:t>
            </a:r>
            <a:r>
              <a:rPr lang="en-US" sz="1600" b="1" dirty="0"/>
              <a:t>Rigid Fibrous Glass: </a:t>
            </a:r>
            <a:r>
              <a:rPr lang="en-US" sz="1600" dirty="0"/>
              <a:t>Fibrous glass ducts are fabricated from sheets of materials that have been manufactured from resin bonded inert and inorganic glass fibbers. A factory applied facing (typically </a:t>
            </a:r>
            <a:r>
              <a:rPr lang="en-US" sz="1600" dirty="0" smtClean="0"/>
              <a:t>aluminum </a:t>
            </a:r>
            <a:r>
              <a:rPr lang="en-US" sz="1600" dirty="0"/>
              <a:t>or reinforced </a:t>
            </a:r>
            <a:r>
              <a:rPr lang="en-US" sz="1600" dirty="0" smtClean="0"/>
              <a:t>aluminum) </a:t>
            </a:r>
            <a:r>
              <a:rPr lang="en-US" sz="1600" dirty="0"/>
              <a:t>is applied to one face, and serves as a finish and a </a:t>
            </a:r>
            <a:r>
              <a:rPr lang="en-US" sz="1600" dirty="0" smtClean="0"/>
              <a:t>vapor </a:t>
            </a:r>
            <a:r>
              <a:rPr lang="en-US" sz="1600" dirty="0"/>
              <a:t>barrier. Fibrous glass air ducts have been limited to </a:t>
            </a:r>
            <a:r>
              <a:rPr lang="en-US" sz="1600" dirty="0" smtClean="0"/>
              <a:t>low pressure systems. </a:t>
            </a:r>
            <a:endParaRPr lang="en-US" sz="1600" dirty="0"/>
          </a:p>
          <a:p>
            <a:pPr algn="just"/>
            <a:r>
              <a:rPr lang="en-US" sz="1600" dirty="0"/>
              <a:t>Advantages include weight, thermal insulation and vapor barrier, acoustical qualities, ease of modification, and inexpensive tooling for fabrication. Limiting characteristics include cost, susceptibility to damage, system pressure, and code acceptance. </a:t>
            </a:r>
          </a:p>
          <a:p>
            <a:r>
              <a:rPr lang="en-US" sz="1600" dirty="0" smtClean="0"/>
              <a:t> </a:t>
            </a:r>
            <a:endParaRPr lang="en-US" sz="1600" dirty="0"/>
          </a:p>
          <a:p>
            <a:endParaRPr lang="en-US" sz="1600" dirty="0"/>
          </a:p>
        </p:txBody>
      </p:sp>
    </p:spTree>
    <p:extLst>
      <p:ext uri="{BB962C8B-B14F-4D97-AF65-F5344CB8AC3E}">
        <p14:creationId xmlns:p14="http://schemas.microsoft.com/office/powerpoint/2010/main" val="39674314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323528" y="764704"/>
            <a:ext cx="8545024" cy="5262979"/>
          </a:xfrm>
          <a:prstGeom prst="rect">
            <a:avLst/>
          </a:prstGeom>
        </p:spPr>
        <p:txBody>
          <a:bodyPr wrap="square">
            <a:spAutoFit/>
          </a:bodyPr>
          <a:lstStyle/>
          <a:p>
            <a:pPr algn="just" rtl="1"/>
            <a:r>
              <a:rPr lang="ar-IQ" sz="1600" dirty="0" smtClean="0"/>
              <a:t>4. </a:t>
            </a:r>
            <a:r>
              <a:rPr lang="en-US" sz="1600" dirty="0" smtClean="0"/>
              <a:t> </a:t>
            </a:r>
            <a:r>
              <a:rPr lang="ar-IQ" sz="1600" b="1" dirty="0"/>
              <a:t>القناة </a:t>
            </a:r>
            <a:r>
              <a:rPr lang="ar-IQ" sz="1600" b="1" dirty="0" smtClean="0"/>
              <a:t>اللامعدنية </a:t>
            </a:r>
            <a:r>
              <a:rPr lang="ar-IQ" sz="1600" b="1" dirty="0"/>
              <a:t>المرنة: </a:t>
            </a:r>
            <a:r>
              <a:rPr lang="ar-IQ" sz="1600" dirty="0"/>
              <a:t>تتكون القناة المرنة </a:t>
            </a:r>
            <a:r>
              <a:rPr lang="ar-IQ" sz="1600" dirty="0" smtClean="0"/>
              <a:t>من </a:t>
            </a:r>
            <a:r>
              <a:rPr lang="ar-IQ" sz="1600" dirty="0"/>
              <a:t>بطانة داخلية للقناة مدعومة من الداخل بملف سلكي حلزوني ومغطاة بعزل بطانية مع </a:t>
            </a:r>
            <a:r>
              <a:rPr lang="ar-IQ" sz="1600" dirty="0" smtClean="0"/>
              <a:t>طبقة </a:t>
            </a:r>
            <a:r>
              <a:rPr lang="ar-IQ" sz="1600" dirty="0"/>
              <a:t>مرنة عازلة للبخار من الخارج. غالبا ما تستخدم القناة المرنة للنفاد ، مع استخدام الياقات المعدنية لتوصيل القناة المرنة لتزويد الكتل والجذوع والفروع المبنية من الصفائح المعدنية أو لوح القناة. يستخدم القناة المرنة أيضا بشكل شائع كقناة إرجاع. القناة المرنة معزولة في المصنع ولديها عدد أقل من وصلات القناة والمفاصل. ومع ذلك ، يجب تثبيت هذه الوصلات والمفاصل ميكانيكيا باستخدام الأشرطة وإغلاقها باستخدام </a:t>
            </a:r>
            <a:r>
              <a:rPr lang="ar-IQ" sz="1600" dirty="0" smtClean="0"/>
              <a:t>الماستك. </a:t>
            </a:r>
            <a:r>
              <a:rPr lang="ar-IQ" sz="1600" dirty="0"/>
              <a:t>القناة </a:t>
            </a:r>
            <a:r>
              <a:rPr lang="ar-IQ" sz="1600" dirty="0" smtClean="0"/>
              <a:t>المرنة عادة تكون سهلة التمزق  </a:t>
            </a:r>
            <a:r>
              <a:rPr lang="ar-IQ" sz="1600" dirty="0"/>
              <a:t>أو </a:t>
            </a:r>
            <a:r>
              <a:rPr lang="ar-IQ" sz="1600" dirty="0" smtClean="0"/>
              <a:t>السحق </a:t>
            </a:r>
            <a:r>
              <a:rPr lang="ar-IQ" sz="1600" dirty="0"/>
              <a:t>أو </a:t>
            </a:r>
            <a:r>
              <a:rPr lang="ar-IQ" sz="1600" dirty="0" smtClean="0"/>
              <a:t>القرص </a:t>
            </a:r>
            <a:r>
              <a:rPr lang="ar-IQ" sz="1600" dirty="0"/>
              <a:t>أو </a:t>
            </a:r>
            <a:r>
              <a:rPr lang="ar-IQ" sz="1600" dirty="0" smtClean="0"/>
              <a:t>التلف </a:t>
            </a:r>
            <a:r>
              <a:rPr lang="ar-IQ" sz="1600" dirty="0"/>
              <a:t>أثناء التثبيت. </a:t>
            </a:r>
            <a:r>
              <a:rPr lang="ar-IQ" sz="1600" dirty="0" smtClean="0"/>
              <a:t>ومن عيوبها مقاومتها العالية لتدفق </a:t>
            </a:r>
            <a:r>
              <a:rPr lang="ar-IQ" sz="1600" dirty="0"/>
              <a:t>الهواء. وبالتالي ، إذا تم استخدامه ، فيجب تحديده وتثبيته بشكل صحيح. القناة المرنة ، التي تستخدم على نطاق واسع في البناء التجاري ، لديها أكثر من 60٪ انخفاض ضغط أعلى من القناة المعدنية </a:t>
            </a:r>
            <a:r>
              <a:rPr lang="ar-IQ" sz="1600" dirty="0" smtClean="0"/>
              <a:t>المغلونة </a:t>
            </a:r>
            <a:r>
              <a:rPr lang="ar-IQ" sz="1600" dirty="0"/>
              <a:t>من نفس القطر. يجب أن </a:t>
            </a:r>
            <a:r>
              <a:rPr lang="ar-IQ" sz="1600" dirty="0" smtClean="0"/>
              <a:t>يقتصر طول القناة </a:t>
            </a:r>
            <a:r>
              <a:rPr lang="ar-IQ" sz="1600" dirty="0"/>
              <a:t>المرنة على </a:t>
            </a:r>
            <a:r>
              <a:rPr lang="ar-IQ" sz="1600" dirty="0" smtClean="0"/>
              <a:t>مترين كحد أعلى.</a:t>
            </a:r>
            <a:r>
              <a:rPr lang="en-US" sz="1600" dirty="0" smtClean="0"/>
              <a:t> </a:t>
            </a:r>
            <a:r>
              <a:rPr lang="ar-IQ" sz="1600" dirty="0" smtClean="0"/>
              <a:t>عند استخدام </a:t>
            </a:r>
            <a:r>
              <a:rPr lang="ar-IQ" sz="1600" dirty="0"/>
              <a:t>مسارات أطول ، </a:t>
            </a:r>
            <a:r>
              <a:rPr lang="ar-IQ" sz="1600" dirty="0" smtClean="0"/>
              <a:t>يجب التأكد </a:t>
            </a:r>
            <a:r>
              <a:rPr lang="ar-IQ" sz="1600" dirty="0"/>
              <a:t>من دعم القناة جيدا على </a:t>
            </a:r>
            <a:r>
              <a:rPr lang="ar-IQ" sz="1600" dirty="0" smtClean="0"/>
              <a:t>مسافات متقاربة  ( 1.5 متر ) لتقليل </a:t>
            </a:r>
            <a:r>
              <a:rPr lang="ar-IQ" sz="1600" dirty="0"/>
              <a:t>الترهل. يجب تمديد القناة المرنة بالكامل لتقليل انخفاض الضغط.</a:t>
            </a:r>
            <a:endParaRPr lang="ar-IQ" sz="1600" dirty="0" smtClean="0"/>
          </a:p>
          <a:p>
            <a:pPr algn="just"/>
            <a:endParaRPr lang="en-US" sz="1600" dirty="0"/>
          </a:p>
          <a:p>
            <a:pPr algn="just" rtl="1"/>
            <a:r>
              <a:rPr lang="ar-IQ" sz="1600" dirty="0" smtClean="0"/>
              <a:t>5</a:t>
            </a:r>
            <a:r>
              <a:rPr lang="ar-IQ" sz="1600" b="1" dirty="0" smtClean="0"/>
              <a:t>. قنوات الخرسانة: </a:t>
            </a:r>
            <a:r>
              <a:rPr lang="ar-IQ" sz="1600" dirty="0" smtClean="0"/>
              <a:t>يمكن </a:t>
            </a:r>
            <a:r>
              <a:rPr lang="ar-IQ" sz="1600" dirty="0"/>
              <a:t>استخدام الخرسانة للقنوات تحت الأرض وأعمدة الهواء. تشمل المزايا قوة الضغط ومقاومة التآكل. </a:t>
            </a:r>
            <a:r>
              <a:rPr lang="ar-IQ" sz="1600" dirty="0" smtClean="0"/>
              <a:t>ومن عيوبها التكلفة </a:t>
            </a:r>
            <a:r>
              <a:rPr lang="ar-IQ" sz="1600" dirty="0"/>
              <a:t>والوزن والمسامية والتصنيع (يتطلب عمليات تشكيل</a:t>
            </a:r>
            <a:r>
              <a:rPr lang="ar-IQ" sz="1600" dirty="0" smtClean="0"/>
              <a:t>).</a:t>
            </a:r>
          </a:p>
          <a:p>
            <a:pPr algn="just" rtl="1"/>
            <a:endParaRPr lang="ar-IQ" sz="1600" dirty="0" smtClean="0"/>
          </a:p>
          <a:p>
            <a:pPr algn="just" rtl="1"/>
            <a:r>
              <a:rPr lang="ar-IQ" sz="1600" dirty="0" smtClean="0"/>
              <a:t>6. </a:t>
            </a:r>
            <a:r>
              <a:rPr lang="ar-IQ" sz="1600" b="1" dirty="0" smtClean="0"/>
              <a:t>الزجاج </a:t>
            </a:r>
            <a:r>
              <a:rPr lang="ar-IQ" sz="1600" b="1" dirty="0"/>
              <a:t>الليفي الصلب: </a:t>
            </a:r>
            <a:r>
              <a:rPr lang="ar-IQ" sz="1600" dirty="0"/>
              <a:t>يتم تصنيع القنوات الزجاجية الليفية من صفائح المواد التي تم تصنيعها من الألياف الزجاجية الخاملة وغير </a:t>
            </a:r>
            <a:r>
              <a:rPr lang="ar-IQ" sz="1600" dirty="0" smtClean="0"/>
              <a:t>العضوية. </a:t>
            </a:r>
            <a:r>
              <a:rPr lang="ar-IQ" sz="1600" dirty="0"/>
              <a:t>يتم تطبيق واجهة مطبقة في المصنع (عادة الألومنيوم أو الألومنيوم المقوى) على وجه واحد ، وتعمل كواجهة نهائية وحاجز بخار. </a:t>
            </a:r>
            <a:r>
              <a:rPr lang="ar-IQ" sz="1600" dirty="0" smtClean="0"/>
              <a:t>يقتصر استخدام مجاري </a:t>
            </a:r>
            <a:r>
              <a:rPr lang="ar-IQ" sz="1600" dirty="0"/>
              <a:t>الهواء الزجاجية الليفية على </a:t>
            </a:r>
            <a:r>
              <a:rPr lang="ar-IQ" sz="1600" dirty="0" smtClean="0"/>
              <a:t>الضغوط المنخفضة .  </a:t>
            </a:r>
            <a:r>
              <a:rPr lang="ar-IQ" sz="1600" dirty="0"/>
              <a:t>تشمل المزايا الوزن والعزل الحراري وحاجز البخار والصفات الصوتية وسهولة التعديل والأدوات غير المكلفة للتصنيع. </a:t>
            </a:r>
            <a:r>
              <a:rPr lang="ar-IQ" sz="1600" dirty="0" smtClean="0"/>
              <a:t>ومن عيوبها التكلفة </a:t>
            </a:r>
            <a:r>
              <a:rPr lang="ar-IQ" sz="1600" dirty="0"/>
              <a:t>والقابلية للتلف وضغط النظام وقبول </a:t>
            </a:r>
            <a:r>
              <a:rPr lang="ar-IQ" sz="1600" dirty="0" smtClean="0"/>
              <a:t>المعايير ( الكود).</a:t>
            </a:r>
            <a:r>
              <a:rPr lang="en-US" sz="1600" dirty="0" smtClean="0"/>
              <a:t> </a:t>
            </a:r>
            <a:endParaRPr lang="en-US" sz="1600" dirty="0"/>
          </a:p>
          <a:p>
            <a:pPr algn="r" rtl="1"/>
            <a:endParaRPr lang="ar-IQ" sz="1600" dirty="0" smtClean="0"/>
          </a:p>
          <a:p>
            <a:pPr algn="r" rtl="1"/>
            <a:endParaRPr lang="en-US" sz="1600" dirty="0" smtClean="0"/>
          </a:p>
          <a:p>
            <a:endParaRPr lang="en-US" sz="1600" dirty="0"/>
          </a:p>
        </p:txBody>
      </p:sp>
    </p:spTree>
    <p:extLst>
      <p:ext uri="{BB962C8B-B14F-4D97-AF65-F5344CB8AC3E}">
        <p14:creationId xmlns:p14="http://schemas.microsoft.com/office/powerpoint/2010/main" val="39604773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224554" y="782992"/>
            <a:ext cx="8712968" cy="6032421"/>
          </a:xfrm>
          <a:prstGeom prst="rect">
            <a:avLst/>
          </a:prstGeom>
        </p:spPr>
        <p:txBody>
          <a:bodyPr wrap="square">
            <a:spAutoFit/>
          </a:bodyPr>
          <a:lstStyle/>
          <a:p>
            <a:r>
              <a:rPr lang="en-US" sz="1600" b="1" dirty="0" smtClean="0"/>
              <a:t>DUCT </a:t>
            </a:r>
            <a:r>
              <a:rPr lang="en-US" sz="1600" b="1" dirty="0"/>
              <a:t>SHAPES </a:t>
            </a:r>
            <a:r>
              <a:rPr lang="en-US" sz="1600" dirty="0"/>
              <a:t>Ducts are usually fabricated in round or rectangular shapes. Both types have advantages and disadvantages, and both find applications where one is definitely superior to the other. </a:t>
            </a:r>
            <a:r>
              <a:rPr lang="en-US" sz="1600" dirty="0" smtClean="0"/>
              <a:t> Recently</a:t>
            </a:r>
            <a:r>
              <a:rPr lang="en-US" sz="1600" dirty="0"/>
              <a:t>, a round spiral duct that has been stretched to an oval shape has been utilized more frequently. Following are the key characteristics of common duct shapes</a:t>
            </a:r>
            <a:r>
              <a:rPr lang="en-US" sz="1600" dirty="0" smtClean="0"/>
              <a:t>:</a:t>
            </a:r>
          </a:p>
          <a:p>
            <a:r>
              <a:rPr lang="en-US" b="1" dirty="0" smtClean="0"/>
              <a:t>Round </a:t>
            </a:r>
            <a:r>
              <a:rPr lang="en-US" b="1" dirty="0"/>
              <a:t>Ducts </a:t>
            </a:r>
            <a:r>
              <a:rPr lang="en-US" sz="1600" dirty="0"/>
              <a:t>Salient features of round ducts are listed below: </a:t>
            </a:r>
            <a:endParaRPr lang="en-US" sz="1600" dirty="0" smtClean="0"/>
          </a:p>
          <a:p>
            <a:r>
              <a:rPr lang="en-US" sz="1600" dirty="0" smtClean="0"/>
              <a:t>1. A </a:t>
            </a:r>
            <a:r>
              <a:rPr lang="en-US" sz="1600" dirty="0"/>
              <a:t>round duct has a smaller cross-sectional area and has less duct wall exposed to moving air. An 18 inch diameter duct, for example, has the same air-carrying capacity as a 26” x 11” rectangular duct. The round duct has a cross-sectional area 254.5 </a:t>
            </a:r>
            <a:r>
              <a:rPr lang="en-US" sz="1600" dirty="0" err="1"/>
              <a:t>sq</a:t>
            </a:r>
            <a:r>
              <a:rPr lang="en-US" sz="1600" dirty="0"/>
              <a:t>-in and a perimeter of 4.7 </a:t>
            </a:r>
            <a:r>
              <a:rPr lang="en-US" sz="1600" dirty="0" err="1"/>
              <a:t>ft</a:t>
            </a:r>
            <a:r>
              <a:rPr lang="en-US" sz="1600" dirty="0"/>
              <a:t>, while the rectangular duct has 286 </a:t>
            </a:r>
            <a:r>
              <a:rPr lang="en-US" sz="1600" dirty="0" err="1"/>
              <a:t>sq</a:t>
            </a:r>
            <a:r>
              <a:rPr lang="en-US" sz="1600" dirty="0"/>
              <a:t>-in area and a perimeter of 6.2 ft. The rectangular duct thus has 32% more metal in it and would cost proportionately more. Also the insulation, supports and </a:t>
            </a:r>
            <a:r>
              <a:rPr lang="en-US" sz="1600" dirty="0" err="1"/>
              <a:t>labour</a:t>
            </a:r>
            <a:r>
              <a:rPr lang="en-US" sz="1600" dirty="0"/>
              <a:t> shall be higher for rectangular ducts of similar capacity. </a:t>
            </a:r>
          </a:p>
          <a:p>
            <a:r>
              <a:rPr lang="en-US" sz="1600" dirty="0" smtClean="0"/>
              <a:t>2</a:t>
            </a:r>
            <a:r>
              <a:rPr lang="en-US" sz="1600" dirty="0"/>
              <a:t>. Round ducts have a smaller pressure drop per unit area of all duct types and are generally the most cost effective. Round ductwork provides maximum air-carrying capacity with minimum pressure loss. </a:t>
            </a:r>
            <a:endParaRPr lang="en-US" sz="1600" dirty="0" smtClean="0"/>
          </a:p>
          <a:p>
            <a:r>
              <a:rPr lang="en-US" sz="1600" dirty="0" smtClean="0"/>
              <a:t>3</a:t>
            </a:r>
            <a:r>
              <a:rPr lang="en-US" sz="1600" dirty="0"/>
              <a:t>. Round spiral duct leaks less than rectangular duct due the lack of longitudinal joints and generally fewer transverse joints when run in long straight duct sections. </a:t>
            </a:r>
            <a:endParaRPr lang="en-US" sz="1600" dirty="0" smtClean="0"/>
          </a:p>
          <a:p>
            <a:r>
              <a:rPr lang="en-US" sz="1600" dirty="0" smtClean="0"/>
              <a:t>4</a:t>
            </a:r>
            <a:r>
              <a:rPr lang="en-US" sz="1600" dirty="0"/>
              <a:t>. The low-frequency sound is well contained a round duct. The flat sections of rectangular duct and wide flat oval duct behave like a drum, easily transmitting low frequency duct rumble. </a:t>
            </a:r>
            <a:r>
              <a:rPr lang="en-US" sz="1600" dirty="0" smtClean="0"/>
              <a:t> </a:t>
            </a:r>
          </a:p>
          <a:p>
            <a:r>
              <a:rPr lang="en-US" sz="1600" dirty="0" smtClean="0"/>
              <a:t>5</a:t>
            </a:r>
            <a:r>
              <a:rPr lang="en-US" sz="1600" dirty="0"/>
              <a:t>. Round ductwork is stiffer than rectangular, is easier to insulate, and can be sealed more easily than rectangular ducts. </a:t>
            </a:r>
            <a:endParaRPr lang="en-US" sz="1600" dirty="0" smtClean="0"/>
          </a:p>
          <a:p>
            <a:r>
              <a:rPr lang="en-US" sz="1600" dirty="0" smtClean="0"/>
              <a:t>6</a:t>
            </a:r>
            <a:r>
              <a:rPr lang="en-US" sz="1600" dirty="0"/>
              <a:t>. One big disadvantage of round duct is; they require more clear height for installation. If the net clear height of a furred space above suspended ceiling is, for example, 14 inches, an 18 in diameter duct cannot be installed therein; however, its equivalent 26” x 11” rectangular duct will fit the space easily. A combination of a rectangular plenum and round branches sometimes is a good compromise. </a:t>
            </a:r>
          </a:p>
          <a:p>
            <a:endParaRPr lang="en-US" sz="1600" dirty="0"/>
          </a:p>
        </p:txBody>
      </p:sp>
    </p:spTree>
    <p:extLst>
      <p:ext uri="{BB962C8B-B14F-4D97-AF65-F5344CB8AC3E}">
        <p14:creationId xmlns:p14="http://schemas.microsoft.com/office/powerpoint/2010/main" val="21503564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224554" y="782992"/>
            <a:ext cx="8712968" cy="5293757"/>
          </a:xfrm>
          <a:prstGeom prst="rect">
            <a:avLst/>
          </a:prstGeom>
        </p:spPr>
        <p:txBody>
          <a:bodyPr wrap="square">
            <a:spAutoFit/>
          </a:bodyPr>
          <a:lstStyle/>
          <a:p>
            <a:pPr algn="just" rtl="1"/>
            <a:r>
              <a:rPr lang="en-US" sz="1600" b="1" dirty="0" smtClean="0"/>
              <a:t>DUCT </a:t>
            </a:r>
            <a:r>
              <a:rPr lang="en-US" sz="1600" b="1" dirty="0"/>
              <a:t>SHAPES </a:t>
            </a:r>
            <a:r>
              <a:rPr lang="ar-IQ" sz="1600" b="1" dirty="0" smtClean="0"/>
              <a:t> </a:t>
            </a:r>
            <a:r>
              <a:rPr lang="ar-IQ" sz="1600" dirty="0" smtClean="0"/>
              <a:t>عادة </a:t>
            </a:r>
            <a:r>
              <a:rPr lang="ar-IQ" sz="1600" dirty="0"/>
              <a:t>ما يتم تصنيع القنوات في أشكال مستديرة أو مستطيلة. كلا النوعين لهما مزايا وعيوب ، وكلاهما يجد تطبيقات حيث يكون أحدهما متفوقا بالتأكيد على الآخر.  في الآونة الأخيرة ، تم استخدام قناة لولبية مستديرة </a:t>
            </a:r>
            <a:r>
              <a:rPr lang="ar-IQ" sz="1600" dirty="0" smtClean="0"/>
              <a:t>يتم </a:t>
            </a:r>
            <a:r>
              <a:rPr lang="ar-IQ" sz="1600" dirty="0"/>
              <a:t>تمديدها إلى شكل بيضاوي بشكل متكرر. فيما يلي الخصائص الرئيسية لأشكال القنوات الشائعة</a:t>
            </a:r>
            <a:r>
              <a:rPr lang="ar-IQ" sz="1600" dirty="0" smtClean="0"/>
              <a:t>:</a:t>
            </a:r>
            <a:endParaRPr lang="en-US" sz="1600" dirty="0" smtClean="0"/>
          </a:p>
          <a:p>
            <a:pPr algn="just" rtl="1"/>
            <a:r>
              <a:rPr lang="en-US" b="1" dirty="0" smtClean="0"/>
              <a:t>Round </a:t>
            </a:r>
            <a:r>
              <a:rPr lang="en-US" b="1" dirty="0"/>
              <a:t>Ducts </a:t>
            </a:r>
            <a:r>
              <a:rPr lang="ar-IQ" b="1" dirty="0" smtClean="0"/>
              <a:t> </a:t>
            </a:r>
            <a:r>
              <a:rPr lang="ar-IQ" sz="1600" dirty="0" smtClean="0"/>
              <a:t>الميزات </a:t>
            </a:r>
            <a:r>
              <a:rPr lang="ar-IQ" sz="1600" dirty="0"/>
              <a:t>البارزة للقنوات المستديرة مدرجة أدناه:</a:t>
            </a:r>
            <a:endParaRPr lang="en-US" sz="1600" dirty="0" smtClean="0"/>
          </a:p>
          <a:p>
            <a:pPr marL="342900" indent="-342900" algn="just" rtl="1">
              <a:buAutoNum type="arabicPeriod"/>
            </a:pPr>
            <a:r>
              <a:rPr lang="ar-IQ" sz="1600" dirty="0" smtClean="0"/>
              <a:t>تحتوي </a:t>
            </a:r>
            <a:r>
              <a:rPr lang="ar-IQ" sz="1600" dirty="0"/>
              <a:t>القناة المستديرة على مساحة مقطع عرضي أصغر ولها جدار قناة أقل عرضة للهواء المتحرك. على سبيل المثال ، تتمتع القناة التي يبلغ قطرها 18 بوصة بنفس القدرة على حمل الهواء مثل القناة المستطيلة مقاس 26 بوصة × 11 بوصة. تبلغ مساحة القناة المستديرة 254.5 بوصة مربعة ومحيطها 4.7 قدم ، في حين أن القناة المستطيلة تبلغ مساحتها 286 بوصة مربعة ومحيطها 6.2 قدم. وبالتالي فإن القناة المستطيلة تحتوي </a:t>
            </a:r>
            <a:r>
              <a:rPr lang="ar-IQ" sz="1600" dirty="0" smtClean="0"/>
              <a:t>على زيادة </a:t>
            </a:r>
            <a:r>
              <a:rPr lang="ar-IQ" sz="1600" dirty="0"/>
              <a:t>32٪ من المعدن فيها وستكلف أكثر نسبيا. كما يجب أن يكون العزل والدعامات واليد العاملة أعلى للقنوات المستطيلة ذات السعة المماثلة</a:t>
            </a:r>
            <a:r>
              <a:rPr lang="ar-IQ" sz="1600" dirty="0" smtClean="0"/>
              <a:t>.</a:t>
            </a:r>
          </a:p>
          <a:p>
            <a:pPr marL="342900" indent="-342900" algn="just" rtl="1">
              <a:buAutoNum type="arabicPeriod"/>
            </a:pPr>
            <a:r>
              <a:rPr lang="ar-IQ" sz="1600" dirty="0" smtClean="0"/>
              <a:t> </a:t>
            </a:r>
            <a:r>
              <a:rPr lang="ar-IQ" sz="1600" dirty="0"/>
              <a:t>تحتوي القنوات المستديرة على انخفاض ضغط أصغر لكل وحدة مساحة من جميع أنواع القنوات وهي عموما الأكثر فعالية من حيث التكلفة. توفر مجاري الهواء المستديرة أقصى قدرة على حمل الهواء مع الحد الأدنى من فقدان الضغط</a:t>
            </a:r>
            <a:r>
              <a:rPr lang="ar-IQ" sz="1600" dirty="0" smtClean="0"/>
              <a:t>.</a:t>
            </a:r>
            <a:endParaRPr lang="ar-IQ" sz="1600" dirty="0"/>
          </a:p>
          <a:p>
            <a:pPr algn="just" rtl="1"/>
            <a:r>
              <a:rPr lang="ar-IQ" sz="1600" dirty="0" smtClean="0"/>
              <a:t>3. </a:t>
            </a:r>
            <a:r>
              <a:rPr lang="ar-IQ" sz="1600" dirty="0"/>
              <a:t>تتسرب القناة الحلزونية المستديرة أقل من القناة المستطيلة بسبب عدم وجود مفاصل طولية وعموما عدد أقل من المفاصل المستعرضة عند تشغيلها في أقسام القناة المستقيمة الطويلة</a:t>
            </a:r>
            <a:r>
              <a:rPr lang="ar-IQ" sz="1600" dirty="0" smtClean="0"/>
              <a:t>.</a:t>
            </a:r>
            <a:endParaRPr lang="ar-IQ" sz="1600" dirty="0"/>
          </a:p>
          <a:p>
            <a:pPr marL="342900" indent="-342900" algn="just" rtl="1">
              <a:buAutoNum type="arabicPeriod" startAt="4"/>
            </a:pPr>
            <a:r>
              <a:rPr lang="ar-IQ" sz="1600" dirty="0" smtClean="0"/>
              <a:t>الصوت </a:t>
            </a:r>
            <a:r>
              <a:rPr lang="ar-IQ" sz="1600" dirty="0"/>
              <a:t>منخفض التردد يحتوي بشكل جيد على قناة مستديرة. تتصرف الأقسام المسطحة من القناة المستطيلة والقناة البيضاوية المسطحة الواسعة مثل الأسطوانة ، مما يؤدي إلى نقل قعقعة القناة منخفضة التردد بسهولة.  </a:t>
            </a:r>
            <a:endParaRPr lang="ar-IQ" sz="1600" dirty="0" smtClean="0"/>
          </a:p>
          <a:p>
            <a:pPr marL="342900" indent="-342900" algn="just" rtl="1">
              <a:buAutoNum type="arabicPeriod" startAt="4"/>
            </a:pPr>
            <a:r>
              <a:rPr lang="ar-IQ" sz="1600" dirty="0" smtClean="0"/>
              <a:t> </a:t>
            </a:r>
            <a:r>
              <a:rPr lang="ar-IQ" sz="1600" dirty="0"/>
              <a:t>مجاري الهواء المستديرة أكثر صلابة من المستطيلة ، وأسهل في العزل ، ويمكن إغلاقها بسهولة أكبر من القنوات المستطيلة</a:t>
            </a:r>
            <a:r>
              <a:rPr lang="ar-IQ" sz="1600" dirty="0" smtClean="0"/>
              <a:t>.</a:t>
            </a:r>
          </a:p>
          <a:p>
            <a:pPr marL="342900" indent="-342900" algn="just" rtl="1">
              <a:buAutoNum type="arabicPeriod" startAt="4"/>
            </a:pPr>
            <a:endParaRPr lang="ar-IQ" sz="1600" dirty="0"/>
          </a:p>
          <a:p>
            <a:pPr algn="just" rtl="1"/>
            <a:r>
              <a:rPr lang="ar-IQ" sz="1600" dirty="0" smtClean="0"/>
              <a:t>6. عيب </a:t>
            </a:r>
            <a:r>
              <a:rPr lang="ar-IQ" sz="1600" dirty="0"/>
              <a:t>واحد كبير من القناة المستديرة هو: أنها تتطلب ارتفاعا أكثر وضوحا للتثبيت. إذا كان الارتفاع الصافي الواضح لمساحة مفروشة فوق السقف المعلق ، على سبيل المثال ، 14 بوصة ، فلا يمكن تركيب قناة قطرها 18 بوصة فيها ؛ ومع ذلك ، فإن القناة المستطيلة المكافئة 26 بوصة × 11 بوصة ستناسب المساحة بسهولة. مزيج من المجموع العام المستطيل والفروع المستديرة في بعض الأحيان هو حل وسط جيد.</a:t>
            </a:r>
            <a:endParaRPr lang="en-US" sz="1600" dirty="0"/>
          </a:p>
        </p:txBody>
      </p:sp>
    </p:spTree>
    <p:extLst>
      <p:ext uri="{BB962C8B-B14F-4D97-AF65-F5344CB8AC3E}">
        <p14:creationId xmlns:p14="http://schemas.microsoft.com/office/powerpoint/2010/main" val="38852962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224554" y="908720"/>
            <a:ext cx="8712968" cy="4801314"/>
          </a:xfrm>
          <a:prstGeom prst="rect">
            <a:avLst/>
          </a:prstGeom>
        </p:spPr>
        <p:txBody>
          <a:bodyPr wrap="square">
            <a:spAutoFit/>
          </a:bodyPr>
          <a:lstStyle/>
          <a:p>
            <a:pPr algn="just"/>
            <a:r>
              <a:rPr lang="en-US" sz="2000" b="1" dirty="0" smtClean="0"/>
              <a:t>2- Rectangular </a:t>
            </a:r>
            <a:r>
              <a:rPr lang="en-US" sz="2000" b="1" dirty="0"/>
              <a:t>Ducts </a:t>
            </a:r>
            <a:r>
              <a:rPr lang="en-US" sz="1600" dirty="0"/>
              <a:t>Rectangular ducts can be adapted to any space height restrictions and are easily shipped when broken down or nested. They provide flat surfaces for branch tap-ins and they are conveniently fabricated. </a:t>
            </a:r>
          </a:p>
          <a:p>
            <a:pPr algn="just"/>
            <a:r>
              <a:rPr lang="en-US" sz="1600" dirty="0"/>
              <a:t>For large plenums and duct sections containing many fittings, rectangular duct fittings are usually easier to assemble than round and oval fittings. When rectangular ducts must be used due to space limitations, keep the width-to-height ratio (aspect ratio) low and preferably not exceeding 1:4. </a:t>
            </a:r>
          </a:p>
          <a:p>
            <a:pPr algn="just"/>
            <a:r>
              <a:rPr lang="en-US" sz="1600" dirty="0"/>
              <a:t>Lining rectangular duct is least expensive since it can be done automatically on coil lines. </a:t>
            </a:r>
          </a:p>
          <a:p>
            <a:pPr algn="just"/>
            <a:r>
              <a:rPr lang="en-US" sz="1600" dirty="0"/>
              <a:t>Disadvantages are: </a:t>
            </a:r>
            <a:endParaRPr lang="en-US" sz="1600" dirty="0" smtClean="0"/>
          </a:p>
          <a:p>
            <a:pPr algn="just"/>
            <a:r>
              <a:rPr lang="en-US" sz="1600" dirty="0" smtClean="0"/>
              <a:t>• </a:t>
            </a:r>
            <a:r>
              <a:rPr lang="en-US" sz="1600" dirty="0"/>
              <a:t>they create higher pressure </a:t>
            </a:r>
            <a:r>
              <a:rPr lang="en-US" sz="1600" dirty="0" smtClean="0"/>
              <a:t>drop</a:t>
            </a:r>
            <a:r>
              <a:rPr lang="en-US" sz="1600" dirty="0"/>
              <a:t>.</a:t>
            </a:r>
            <a:endParaRPr lang="en-US" sz="1600" dirty="0" smtClean="0"/>
          </a:p>
          <a:p>
            <a:pPr algn="just"/>
            <a:r>
              <a:rPr lang="en-US" sz="1600" dirty="0"/>
              <a:t>• they use more pounds of metal for the same air-flow rate as round </a:t>
            </a:r>
            <a:r>
              <a:rPr lang="en-US" sz="1600" dirty="0" smtClean="0"/>
              <a:t>duct</a:t>
            </a:r>
            <a:r>
              <a:rPr lang="en-US" sz="1600" dirty="0"/>
              <a:t>.</a:t>
            </a:r>
            <a:endParaRPr lang="en-US" sz="1600" dirty="0" smtClean="0"/>
          </a:p>
          <a:p>
            <a:pPr algn="just"/>
            <a:r>
              <a:rPr lang="en-US" sz="1600" dirty="0" smtClean="0"/>
              <a:t>• </a:t>
            </a:r>
            <a:r>
              <a:rPr lang="en-US" sz="1600" dirty="0"/>
              <a:t>joint length is limited to the sheet widths stocked by the </a:t>
            </a:r>
            <a:r>
              <a:rPr lang="en-US" sz="1600" dirty="0" smtClean="0"/>
              <a:t>contractor</a:t>
            </a:r>
            <a:r>
              <a:rPr lang="en-US" sz="1600" dirty="0"/>
              <a:t>.</a:t>
            </a:r>
          </a:p>
          <a:p>
            <a:pPr algn="just"/>
            <a:r>
              <a:rPr lang="en-US" sz="1600" dirty="0"/>
              <a:t>• Joints are more difficult to seal; also, rectangular transverse joints are more costly to install than round ones. </a:t>
            </a:r>
          </a:p>
          <a:p>
            <a:pPr algn="just"/>
            <a:r>
              <a:rPr lang="en-US" sz="1600" dirty="0"/>
              <a:t>Rectangular ducts, particularly those with high aspect ratio can transmit excessive noise if not properly supported. If round ducts cannot be installed in a particular space because of height limitations, the main trunk can be constructed of rectangular shape and the branch tap-ins can be round. </a:t>
            </a:r>
          </a:p>
          <a:p>
            <a:pPr algn="just"/>
            <a:endParaRPr lang="en-US" sz="1600" dirty="0"/>
          </a:p>
          <a:p>
            <a:pPr lvl="1" algn="just"/>
            <a:r>
              <a:rPr lang="en-US" sz="1600" dirty="0" smtClean="0"/>
              <a:t> </a:t>
            </a:r>
            <a:endParaRPr lang="en-US" sz="1600" dirty="0"/>
          </a:p>
          <a:p>
            <a:pPr algn="just"/>
            <a:endParaRPr lang="en-US" sz="1400" dirty="0"/>
          </a:p>
        </p:txBody>
      </p:sp>
    </p:spTree>
    <p:extLst>
      <p:ext uri="{BB962C8B-B14F-4D97-AF65-F5344CB8AC3E}">
        <p14:creationId xmlns:p14="http://schemas.microsoft.com/office/powerpoint/2010/main" val="33846513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224554" y="908720"/>
            <a:ext cx="8712968" cy="3816429"/>
          </a:xfrm>
          <a:prstGeom prst="rect">
            <a:avLst/>
          </a:prstGeom>
        </p:spPr>
        <p:txBody>
          <a:bodyPr wrap="square">
            <a:spAutoFit/>
          </a:bodyPr>
          <a:lstStyle/>
          <a:p>
            <a:pPr algn="just" rtl="1"/>
            <a:r>
              <a:rPr lang="ar-IQ" sz="2000" b="1" dirty="0" smtClean="0"/>
              <a:t> </a:t>
            </a:r>
            <a:r>
              <a:rPr lang="en-US" sz="2000" b="1" dirty="0" smtClean="0"/>
              <a:t>Rectangular Ducts </a:t>
            </a:r>
            <a:r>
              <a:rPr lang="ar-IQ" sz="2000" b="1" dirty="0" smtClean="0"/>
              <a:t> </a:t>
            </a:r>
            <a:r>
              <a:rPr lang="ar-IQ" sz="1600" dirty="0" smtClean="0"/>
              <a:t>يمكن </a:t>
            </a:r>
            <a:r>
              <a:rPr lang="ar-IQ" sz="1600" dirty="0"/>
              <a:t>تكييف القنوات المستطيلة مع أي </a:t>
            </a:r>
            <a:r>
              <a:rPr lang="ar-IQ" sz="1600" dirty="0" smtClean="0"/>
              <a:t>مساحة </a:t>
            </a:r>
            <a:r>
              <a:rPr lang="ar-IQ" sz="1600" dirty="0"/>
              <a:t>ويتم </a:t>
            </a:r>
            <a:r>
              <a:rPr lang="ar-IQ" sz="1600" dirty="0" smtClean="0"/>
              <a:t>نقلها بسهولة </a:t>
            </a:r>
            <a:r>
              <a:rPr lang="ar-IQ" sz="1600" dirty="0"/>
              <a:t>عند تقسيمها أو تداخلها. </a:t>
            </a:r>
            <a:r>
              <a:rPr lang="ar-IQ" sz="1600" dirty="0" smtClean="0"/>
              <a:t>توفر </a:t>
            </a:r>
            <a:r>
              <a:rPr lang="ar-IQ" sz="1600" dirty="0"/>
              <a:t>أسطح مستوية </a:t>
            </a:r>
            <a:r>
              <a:rPr lang="ar-IQ" sz="1600" dirty="0" smtClean="0"/>
              <a:t>لصمامات </a:t>
            </a:r>
            <a:r>
              <a:rPr lang="ar-IQ" sz="1600" dirty="0"/>
              <a:t>الفروع </a:t>
            </a:r>
            <a:r>
              <a:rPr lang="ar-IQ" sz="1600" dirty="0" smtClean="0"/>
              <a:t>ويتم تصنيعها بشكل </a:t>
            </a:r>
            <a:r>
              <a:rPr lang="ar-IQ" sz="1600" dirty="0"/>
              <a:t>مريح.  بالنسبة للجلسات الكبيرة وأقسام القنوات التي تحتوي على العديد من </a:t>
            </a:r>
            <a:r>
              <a:rPr lang="ar-IQ" sz="1600" dirty="0" smtClean="0"/>
              <a:t>التوصيلات </a:t>
            </a:r>
            <a:r>
              <a:rPr lang="ar-IQ" sz="1600" dirty="0"/>
              <a:t>، عادة ما تكون </a:t>
            </a:r>
            <a:r>
              <a:rPr lang="ar-IQ" sz="1600" dirty="0" smtClean="0"/>
              <a:t>توصيلات </a:t>
            </a:r>
            <a:r>
              <a:rPr lang="ar-IQ" sz="1600" dirty="0"/>
              <a:t>القنوات المستطيلة أسهل في التجميع من </a:t>
            </a:r>
            <a:r>
              <a:rPr lang="ar-IQ" sz="1600" dirty="0" smtClean="0"/>
              <a:t>التوصيلات </a:t>
            </a:r>
            <a:r>
              <a:rPr lang="ar-IQ" sz="1600" dirty="0"/>
              <a:t>المستديرة والبيضاوية. عند الحاجة إلى استخدام قنوات مستطيلة بسبب قيود المساحة ، </a:t>
            </a:r>
            <a:r>
              <a:rPr lang="ar-IQ" sz="1600" dirty="0" smtClean="0"/>
              <a:t>يجب الحفاظ </a:t>
            </a:r>
            <a:r>
              <a:rPr lang="ar-IQ" sz="1600" dirty="0"/>
              <a:t>على نسبة العرض إلى الارتفاع (نسبة العرض إلى الارتفاع) منخفضة ويفضل ألا تتجاوز 1: 4.  بطانة القناة المستطيلة هي الأقل تكلفة لأنه يمكن القيام به تلقائيا على خطوط </a:t>
            </a:r>
            <a:r>
              <a:rPr lang="ar-IQ" sz="1600" dirty="0" smtClean="0"/>
              <a:t>الملفات. </a:t>
            </a:r>
          </a:p>
          <a:p>
            <a:pPr algn="just" rtl="1"/>
            <a:r>
              <a:rPr lang="ar-IQ" sz="1600" dirty="0" smtClean="0"/>
              <a:t> من عيوبها:</a:t>
            </a:r>
          </a:p>
          <a:p>
            <a:pPr algn="just" rtl="1"/>
            <a:r>
              <a:rPr lang="ar-IQ" sz="1600" dirty="0" smtClean="0"/>
              <a:t> </a:t>
            </a:r>
            <a:r>
              <a:rPr lang="ar-IQ" sz="1600" dirty="0"/>
              <a:t>• </a:t>
            </a:r>
            <a:r>
              <a:rPr lang="ar-IQ" sz="1600" dirty="0" smtClean="0"/>
              <a:t>تولد انخفاظ عالي في الضغط.</a:t>
            </a:r>
          </a:p>
          <a:p>
            <a:pPr algn="just" rtl="1"/>
            <a:r>
              <a:rPr lang="ar-IQ" sz="1600" dirty="0" smtClean="0"/>
              <a:t> </a:t>
            </a:r>
            <a:r>
              <a:rPr lang="ar-IQ" sz="1600" dirty="0"/>
              <a:t>• </a:t>
            </a:r>
            <a:r>
              <a:rPr lang="ar-IQ" sz="1600" dirty="0" smtClean="0"/>
              <a:t>تستخدم </a:t>
            </a:r>
            <a:r>
              <a:rPr lang="ar-IQ" sz="1600" dirty="0"/>
              <a:t>المزيد </a:t>
            </a:r>
            <a:r>
              <a:rPr lang="ar-IQ" sz="1600" dirty="0" smtClean="0"/>
              <a:t>من المواد المعدنية لنفس </a:t>
            </a:r>
            <a:r>
              <a:rPr lang="ar-IQ" sz="1600" dirty="0"/>
              <a:t>معدل تدفق الهواء </a:t>
            </a:r>
            <a:r>
              <a:rPr lang="ar-IQ" sz="1600" dirty="0" smtClean="0"/>
              <a:t>في </a:t>
            </a:r>
            <a:r>
              <a:rPr lang="ar-IQ" sz="1600" dirty="0"/>
              <a:t>القناة المستديرة. </a:t>
            </a:r>
            <a:endParaRPr lang="ar-IQ" sz="1600" dirty="0" smtClean="0"/>
          </a:p>
          <a:p>
            <a:pPr algn="just" rtl="1"/>
            <a:r>
              <a:rPr lang="ar-IQ" sz="1600" dirty="0" smtClean="0"/>
              <a:t>• </a:t>
            </a:r>
            <a:r>
              <a:rPr lang="ar-IQ" sz="1600" dirty="0"/>
              <a:t>يقتصر طول المفصل على عرض </a:t>
            </a:r>
            <a:r>
              <a:rPr lang="ar-IQ" sz="1600" dirty="0" smtClean="0"/>
              <a:t>الصفيحة المتوفرة.</a:t>
            </a:r>
          </a:p>
          <a:p>
            <a:pPr algn="just" rtl="1"/>
            <a:r>
              <a:rPr lang="ar-IQ" sz="1600" dirty="0" smtClean="0"/>
              <a:t> </a:t>
            </a:r>
            <a:r>
              <a:rPr lang="ar-IQ" sz="1600" dirty="0"/>
              <a:t>• المفاصل أكثر صعوبة في الختم. أيضا ، المفاصل المستعرضة المستطيلة أكثر تكلفة للتثبيت من تلك المستديرة. </a:t>
            </a:r>
            <a:endParaRPr lang="ar-IQ" sz="1600" dirty="0" smtClean="0"/>
          </a:p>
          <a:p>
            <a:pPr algn="just" rtl="1"/>
            <a:r>
              <a:rPr lang="ar-IQ" sz="1600" dirty="0"/>
              <a:t>يمكن للقنوات المستطيلة ، خاصة تلك ذات نسبة العرض إلى الارتفاع العالية ، نقل ضوضاء مفرطة إذا لم يتم دعمها بشكل صحيح. إذا تعذر تركيب القنوات المستديرة في مساحة معينة بسبب قيود الارتفاع ، فيمكن بناء الجذع الرئيسي على شكل مستطيل ويمكن أن تكون صنابير الفرع مستديرة.</a:t>
            </a:r>
            <a:endParaRPr lang="en-US" sz="1600" dirty="0" smtClean="0"/>
          </a:p>
          <a:p>
            <a:pPr lvl="1" algn="just"/>
            <a:r>
              <a:rPr lang="en-US" sz="1600" dirty="0" smtClean="0"/>
              <a:t> </a:t>
            </a:r>
            <a:endParaRPr lang="en-US" sz="1600" dirty="0"/>
          </a:p>
          <a:p>
            <a:pPr algn="just"/>
            <a:endParaRPr lang="en-US" sz="1400" dirty="0"/>
          </a:p>
        </p:txBody>
      </p:sp>
    </p:spTree>
    <p:extLst>
      <p:ext uri="{BB962C8B-B14F-4D97-AF65-F5344CB8AC3E}">
        <p14:creationId xmlns:p14="http://schemas.microsoft.com/office/powerpoint/2010/main" val="17473965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224554" y="908720"/>
            <a:ext cx="8712968" cy="2385268"/>
          </a:xfrm>
          <a:prstGeom prst="rect">
            <a:avLst/>
          </a:prstGeom>
        </p:spPr>
        <p:txBody>
          <a:bodyPr wrap="square">
            <a:spAutoFit/>
          </a:bodyPr>
          <a:lstStyle/>
          <a:p>
            <a:pPr algn="just"/>
            <a:endParaRPr lang="en-US" sz="1600" dirty="0"/>
          </a:p>
          <a:p>
            <a:pPr algn="just"/>
            <a:r>
              <a:rPr lang="en-US" b="1" dirty="0" smtClean="0"/>
              <a:t>3- Oval </a:t>
            </a:r>
            <a:r>
              <a:rPr lang="en-US" b="1" dirty="0"/>
              <a:t>Ducts </a:t>
            </a:r>
            <a:endParaRPr lang="en-US" b="1" dirty="0" smtClean="0"/>
          </a:p>
          <a:p>
            <a:pPr algn="just"/>
            <a:r>
              <a:rPr lang="en-US" sz="1600" dirty="0" smtClean="0"/>
              <a:t>Flat </a:t>
            </a:r>
            <a:r>
              <a:rPr lang="en-US" sz="1600" dirty="0"/>
              <a:t>oval ducts have smaller height requirements than round ducts and retain most of advantages of the round ducts. However, fittings for flat oval ducts are difficult to fabricate or modify in the field. Other disadvantages of flat oval ducts include: difficulty of handling and shipping larger sizes; a tendency of these ducts to become more round under pressure; and, in large aspect ratios, difficulty of assembling oval slip joints. </a:t>
            </a:r>
          </a:p>
          <a:p>
            <a:pPr algn="just"/>
            <a:endParaRPr lang="en-US" sz="1200" dirty="0"/>
          </a:p>
          <a:p>
            <a:pPr lvl="1" algn="just"/>
            <a:r>
              <a:rPr lang="en-US" sz="1200" dirty="0" smtClean="0"/>
              <a:t> </a:t>
            </a:r>
            <a:endParaRPr lang="en-US" sz="1200" dirty="0"/>
          </a:p>
          <a:p>
            <a:pPr algn="just"/>
            <a:endParaRPr lang="en-US" sz="1100" dirty="0"/>
          </a:p>
        </p:txBody>
      </p:sp>
      <p:sp>
        <p:nvSpPr>
          <p:cNvPr id="3" name="Rectangle 2"/>
          <p:cNvSpPr/>
          <p:nvPr/>
        </p:nvSpPr>
        <p:spPr>
          <a:xfrm>
            <a:off x="203962" y="2780928"/>
            <a:ext cx="8643998" cy="1754326"/>
          </a:xfrm>
          <a:prstGeom prst="rect">
            <a:avLst/>
          </a:prstGeom>
        </p:spPr>
        <p:txBody>
          <a:bodyPr wrap="square">
            <a:spAutoFit/>
          </a:bodyPr>
          <a:lstStyle/>
          <a:p>
            <a:pPr algn="just" rtl="1"/>
            <a:r>
              <a:rPr lang="ar-IQ" b="1" dirty="0"/>
              <a:t>القنوات البيضاوية </a:t>
            </a:r>
            <a:endParaRPr lang="ar-IQ" b="1" dirty="0" smtClean="0"/>
          </a:p>
          <a:p>
            <a:pPr algn="just" rtl="1"/>
            <a:r>
              <a:rPr lang="ar-IQ" dirty="0" smtClean="0"/>
              <a:t>القنوات </a:t>
            </a:r>
            <a:r>
              <a:rPr lang="ar-IQ" dirty="0"/>
              <a:t>البيضاوية المسطحة لها متطلبات ارتفاع أصغر من القنوات المستديرة وتحتفظ بمعظم مزايا القنوات المستديرة. ومع ذلك ، يصعب تصنيع أو تعديل </a:t>
            </a:r>
            <a:r>
              <a:rPr lang="ar-IQ" dirty="0" smtClean="0"/>
              <a:t>توصيلات </a:t>
            </a:r>
            <a:r>
              <a:rPr lang="ar-IQ" dirty="0"/>
              <a:t>القنوات البيضاوية المسطحة في هذا المجال. تشمل العيوب الأخرى للقنوات البيضاوية المسطحة ما يلي</a:t>
            </a:r>
            <a:r>
              <a:rPr lang="ar-IQ" dirty="0" smtClean="0"/>
              <a:t>:</a:t>
            </a:r>
          </a:p>
          <a:p>
            <a:pPr algn="just" rtl="1"/>
            <a:r>
              <a:rPr lang="ar-IQ" dirty="0" smtClean="0"/>
              <a:t> </a:t>
            </a:r>
            <a:r>
              <a:rPr lang="ar-IQ" dirty="0"/>
              <a:t>صعوبة التعامل مع </a:t>
            </a:r>
            <a:r>
              <a:rPr lang="ar-IQ" dirty="0" smtClean="0"/>
              <a:t>الأحجام الكبيرة وشحنها. </a:t>
            </a:r>
            <a:r>
              <a:rPr lang="ar-IQ" dirty="0"/>
              <a:t>ميل هذه القنوات لتصبح أكثر استدارة تحت الضغط ؛ وفي نسب العرض إلى الارتفاع الكبيرة ، صعوبة تجميع المفاصل </a:t>
            </a:r>
            <a:r>
              <a:rPr lang="ar-IQ" dirty="0" smtClean="0"/>
              <a:t>البيضاوية.</a:t>
            </a:r>
            <a:endParaRPr lang="en-US" dirty="0"/>
          </a:p>
        </p:txBody>
      </p:sp>
      <p:pic>
        <p:nvPicPr>
          <p:cNvPr id="4" name="Picture 3"/>
          <p:cNvPicPr>
            <a:picLocks noChangeAspect="1"/>
          </p:cNvPicPr>
          <p:nvPr/>
        </p:nvPicPr>
        <p:blipFill>
          <a:blip r:embed="rId2"/>
          <a:stretch>
            <a:fillRect/>
          </a:stretch>
        </p:blipFill>
        <p:spPr>
          <a:xfrm>
            <a:off x="1763688" y="4725144"/>
            <a:ext cx="5328592" cy="1568119"/>
          </a:xfrm>
          <a:prstGeom prst="rect">
            <a:avLst/>
          </a:prstGeom>
        </p:spPr>
      </p:pic>
    </p:spTree>
    <p:extLst>
      <p:ext uri="{BB962C8B-B14F-4D97-AF65-F5344CB8AC3E}">
        <p14:creationId xmlns:p14="http://schemas.microsoft.com/office/powerpoint/2010/main" val="5382829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224554" y="908720"/>
            <a:ext cx="8712968" cy="4532010"/>
          </a:xfrm>
          <a:prstGeom prst="rect">
            <a:avLst/>
          </a:prstGeom>
        </p:spPr>
        <p:txBody>
          <a:bodyPr wrap="square">
            <a:spAutoFit/>
          </a:bodyPr>
          <a:lstStyle/>
          <a:p>
            <a:pPr algn="just"/>
            <a:r>
              <a:rPr lang="en-US" sz="1600" b="1" dirty="0" smtClean="0"/>
              <a:t>SUPPLY </a:t>
            </a:r>
            <a:r>
              <a:rPr lang="en-US" sz="1600" b="1" dirty="0"/>
              <a:t>DUCT CONFIGURATIONS </a:t>
            </a:r>
            <a:endParaRPr lang="en-US" sz="1600" b="1" dirty="0" smtClean="0"/>
          </a:p>
          <a:p>
            <a:pPr algn="just"/>
            <a:r>
              <a:rPr lang="en-US" sz="1600" dirty="0" smtClean="0"/>
              <a:t>The </a:t>
            </a:r>
            <a:r>
              <a:rPr lang="en-US" sz="1600" dirty="0"/>
              <a:t>configuration of a duct system is often like a tree with branches connected to the terminal units and a fan located at the root. In reality ductwork forms a double tree because the fan is in the middle of supply and return/outside air parts of the system. </a:t>
            </a:r>
          </a:p>
          <a:p>
            <a:pPr algn="just"/>
            <a:r>
              <a:rPr lang="en-US" sz="1600" dirty="0"/>
              <a:t>The two most common supply duct systems are the ‘extended plenum’ system and the ‘radial’ system because of their versatility, performance, and economy. The spider and perimeter loop systems are other options depending on space type and other design considerations. </a:t>
            </a:r>
            <a:endParaRPr lang="en-US" sz="1600" dirty="0" smtClean="0"/>
          </a:p>
          <a:p>
            <a:pPr algn="just"/>
            <a:r>
              <a:rPr lang="en-US" sz="1600" dirty="0" smtClean="0"/>
              <a:t>1- </a:t>
            </a:r>
            <a:r>
              <a:rPr lang="en-US" sz="1600" b="1" dirty="0" smtClean="0"/>
              <a:t>Extended </a:t>
            </a:r>
            <a:r>
              <a:rPr lang="en-US" sz="1600" b="1" dirty="0"/>
              <a:t>Plenum Systems </a:t>
            </a:r>
            <a:r>
              <a:rPr lang="en-US" sz="1600" dirty="0"/>
              <a:t>In the extended plenum systems, a large main supply trunk is connected directly to the air handler or its supply plenum. Smaller branch ducts and run outs are connected to the trunk. </a:t>
            </a:r>
          </a:p>
          <a:p>
            <a:pPr algn="just"/>
            <a:r>
              <a:rPr lang="en-US" sz="1600" dirty="0"/>
              <a:t>There are several variations of the trunk and branch system. An efficient extended plenum system is shown in figure below, which uses a main supply trunk of same one size. In this application, the equipment is centrally located, with a straight trunk duct serving one group of branch outlets and another straight trunk duct serving a similar group of branch outlets. Neither of the trunk ducts exceeds </a:t>
            </a:r>
            <a:r>
              <a:rPr lang="en-US" sz="1600" dirty="0" smtClean="0"/>
              <a:t>7m. </a:t>
            </a:r>
            <a:endParaRPr lang="en-US" sz="1600" dirty="0"/>
          </a:p>
          <a:p>
            <a:pPr algn="just"/>
            <a:endParaRPr lang="en-US" sz="1600" dirty="0"/>
          </a:p>
          <a:p>
            <a:pPr algn="just"/>
            <a:endParaRPr lang="en-US" sz="1100" dirty="0"/>
          </a:p>
          <a:p>
            <a:pPr lvl="1" algn="just"/>
            <a:r>
              <a:rPr lang="en-US" sz="1100" dirty="0" smtClean="0"/>
              <a:t> </a:t>
            </a:r>
            <a:endParaRPr lang="en-US" sz="1100" dirty="0"/>
          </a:p>
          <a:p>
            <a:pPr algn="just"/>
            <a:endParaRPr lang="en-US" sz="1050" dirty="0"/>
          </a:p>
        </p:txBody>
      </p:sp>
    </p:spTree>
    <p:extLst>
      <p:ext uri="{BB962C8B-B14F-4D97-AF65-F5344CB8AC3E}">
        <p14:creationId xmlns:p14="http://schemas.microsoft.com/office/powerpoint/2010/main" val="22880340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224554" y="908720"/>
            <a:ext cx="8712968" cy="3300904"/>
          </a:xfrm>
          <a:prstGeom prst="rect">
            <a:avLst/>
          </a:prstGeom>
        </p:spPr>
        <p:txBody>
          <a:bodyPr wrap="square">
            <a:spAutoFit/>
          </a:bodyPr>
          <a:lstStyle/>
          <a:p>
            <a:pPr algn="just"/>
            <a:r>
              <a:rPr lang="en-US" sz="1600" b="1" dirty="0" smtClean="0"/>
              <a:t>SUPPLY </a:t>
            </a:r>
            <a:r>
              <a:rPr lang="en-US" sz="1600" b="1" dirty="0"/>
              <a:t>DUCT CONFIGURATIONS </a:t>
            </a:r>
            <a:endParaRPr lang="en-US" sz="1600" b="1" dirty="0" smtClean="0"/>
          </a:p>
          <a:p>
            <a:pPr algn="just" rtl="1"/>
            <a:r>
              <a:rPr lang="ar-IQ" sz="1600" dirty="0"/>
              <a:t>غالبا ما يكون تكوين نظام القنوات مثل شجرة ذات فروع متصلة بالوحدات الطرفية ومروحة تقع في الجذر. في الواقع ، تشكل </a:t>
            </a:r>
            <a:r>
              <a:rPr lang="ar-IQ" sz="1600" dirty="0" smtClean="0"/>
              <a:t>قنوات </a:t>
            </a:r>
            <a:r>
              <a:rPr lang="ar-IQ" sz="1600" dirty="0"/>
              <a:t>الهواء شجرة مزدوجة لأن المروحة </a:t>
            </a:r>
            <a:r>
              <a:rPr lang="ar-IQ" sz="1600" dirty="0" smtClean="0"/>
              <a:t>عادة تكون في </a:t>
            </a:r>
            <a:r>
              <a:rPr lang="ar-IQ" sz="1600" dirty="0"/>
              <a:t>منتصف أجزاء </a:t>
            </a:r>
            <a:r>
              <a:rPr lang="ar-IQ" sz="1600" dirty="0" smtClean="0"/>
              <a:t>تجهيز واعادة الهواء اوالعادم.  </a:t>
            </a:r>
            <a:r>
              <a:rPr lang="ar-IQ" sz="1600" dirty="0"/>
              <a:t>النظامان الأكثر شيوعا لقنوات </a:t>
            </a:r>
            <a:r>
              <a:rPr lang="ar-IQ" sz="1600" dirty="0" smtClean="0"/>
              <a:t>التجهيز </a:t>
            </a:r>
            <a:r>
              <a:rPr lang="ar-IQ" sz="1600" dirty="0"/>
              <a:t>هما نظام </a:t>
            </a:r>
            <a:r>
              <a:rPr lang="ar-IQ" sz="1600" dirty="0" smtClean="0"/>
              <a:t>«الصندوق الموسع" </a:t>
            </a:r>
            <a:r>
              <a:rPr lang="ar-IQ" sz="1600" dirty="0"/>
              <a:t>والنظام "الشعاعي" بسبب تعدد استخداماتهما وأدائهما واقتصادهما. تعد أنظمة حلقة العنكبوت والمحيط خيارات أخرى اعتمادا على نوع المساحة واعتبارات التصميم الأخرى</a:t>
            </a:r>
            <a:r>
              <a:rPr lang="ar-IQ" sz="1600" dirty="0" smtClean="0"/>
              <a:t>.</a:t>
            </a:r>
          </a:p>
          <a:p>
            <a:pPr algn="just"/>
            <a:endParaRPr lang="ar-IQ" sz="1600" dirty="0"/>
          </a:p>
          <a:p>
            <a:pPr algn="just" rtl="1"/>
            <a:r>
              <a:rPr lang="ar-IQ" sz="1600" b="1" dirty="0" smtClean="0"/>
              <a:t> </a:t>
            </a:r>
            <a:r>
              <a:rPr lang="en-US" sz="1600" b="1" dirty="0" smtClean="0"/>
              <a:t>Extended </a:t>
            </a:r>
            <a:r>
              <a:rPr lang="en-US" sz="1600" b="1" dirty="0"/>
              <a:t>Plenum Systems </a:t>
            </a:r>
            <a:r>
              <a:rPr lang="ar-IQ" sz="1600" b="1" dirty="0" smtClean="0"/>
              <a:t> </a:t>
            </a:r>
            <a:r>
              <a:rPr lang="ar-IQ" sz="1600" dirty="0" smtClean="0"/>
              <a:t>في </a:t>
            </a:r>
            <a:r>
              <a:rPr lang="ar-IQ" sz="1600" dirty="0"/>
              <a:t>أنظمة </a:t>
            </a:r>
            <a:r>
              <a:rPr lang="ar-IQ" sz="1600" dirty="0" smtClean="0"/>
              <a:t>الصندوق الموسع </a:t>
            </a:r>
            <a:r>
              <a:rPr lang="ar-IQ" sz="1600" dirty="0"/>
              <a:t>، يتم توصيل صندوق </a:t>
            </a:r>
            <a:r>
              <a:rPr lang="ar-IQ" sz="1600" dirty="0" smtClean="0"/>
              <a:t>تجهيز </a:t>
            </a:r>
            <a:r>
              <a:rPr lang="ar-IQ" sz="1600" dirty="0"/>
              <a:t>رئيسي كبير مباشرة بمعالج الهواء أو </a:t>
            </a:r>
            <a:r>
              <a:rPr lang="ar-IQ" sz="1600" dirty="0" smtClean="0"/>
              <a:t>صندوق التجهيز الخاص </a:t>
            </a:r>
            <a:r>
              <a:rPr lang="ar-IQ" sz="1600" dirty="0"/>
              <a:t>به. يتم توصيل قنوات </a:t>
            </a:r>
            <a:r>
              <a:rPr lang="ar-IQ" sz="1600" dirty="0" smtClean="0"/>
              <a:t>فرعية اصغر في الجذع.  </a:t>
            </a:r>
            <a:r>
              <a:rPr lang="ar-IQ" sz="1600" dirty="0"/>
              <a:t>هناك العديد من الاختلافات في نظام الجذع والفرع. ويظهر في الشكل أدناه نظام كامل ممتد يتسم بالكفاءة، ويستخدم صندوق </a:t>
            </a:r>
            <a:r>
              <a:rPr lang="ar-IQ" sz="1600" dirty="0" smtClean="0"/>
              <a:t>التجهيز الرئيسي بحجم واحد</a:t>
            </a:r>
            <a:r>
              <a:rPr lang="ar-IQ" sz="1600" dirty="0"/>
              <a:t>. في هذا التطبيق ، يتم وضع المعدات في موقع مركزي ، مع قناة جذع مستقيمة تخدم مجموعة واحدة من منافذ الفروع وقناة جذع مستقيمة أخرى تخدم مجموعة مماثلة من منافذ الفروع. لا تتجاوز أي من قنوات الجذع </a:t>
            </a:r>
            <a:r>
              <a:rPr lang="ar-IQ" sz="1600" dirty="0" smtClean="0"/>
              <a:t>7 متر.</a:t>
            </a:r>
            <a:endParaRPr lang="en-US" sz="1600" dirty="0"/>
          </a:p>
          <a:p>
            <a:pPr algn="just"/>
            <a:endParaRPr lang="en-US" sz="1100" dirty="0"/>
          </a:p>
          <a:p>
            <a:pPr lvl="1" algn="just"/>
            <a:r>
              <a:rPr lang="en-US" sz="1100" dirty="0" smtClean="0"/>
              <a:t> </a:t>
            </a:r>
            <a:endParaRPr lang="en-US" sz="1100" dirty="0"/>
          </a:p>
          <a:p>
            <a:pPr algn="just"/>
            <a:endParaRPr lang="en-US" sz="1050" dirty="0"/>
          </a:p>
        </p:txBody>
      </p:sp>
    </p:spTree>
    <p:extLst>
      <p:ext uri="{BB962C8B-B14F-4D97-AF65-F5344CB8AC3E}">
        <p14:creationId xmlns:p14="http://schemas.microsoft.com/office/powerpoint/2010/main" val="26682917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238282" y="908720"/>
            <a:ext cx="8630270" cy="3970318"/>
          </a:xfrm>
          <a:prstGeom prst="rect">
            <a:avLst/>
          </a:prstGeom>
        </p:spPr>
        <p:txBody>
          <a:bodyPr wrap="square">
            <a:spAutoFit/>
          </a:bodyPr>
          <a:lstStyle/>
          <a:p>
            <a:pPr algn="just" rtl="1"/>
            <a:endParaRPr lang="en-US" dirty="0"/>
          </a:p>
          <a:p>
            <a:pPr algn="just" rtl="1"/>
            <a:r>
              <a:rPr lang="ar-IQ" dirty="0"/>
              <a:t>تتطلب معظم أنظمة تكييف الهواء والتدفئة </a:t>
            </a:r>
            <a:r>
              <a:rPr lang="ar-IQ" dirty="0" smtClean="0"/>
              <a:t>عمل </a:t>
            </a:r>
            <a:r>
              <a:rPr lang="ar-IQ" dirty="0"/>
              <a:t>القنوات لتوجيه الهواء </a:t>
            </a:r>
            <a:r>
              <a:rPr lang="ar-IQ" dirty="0" smtClean="0"/>
              <a:t>إلى </a:t>
            </a:r>
            <a:r>
              <a:rPr lang="ar-IQ" dirty="0"/>
              <a:t>الأماكن التي تحتاج إلى الهواء المكيف. هناك العديد من أنواع مجاري الهواء </a:t>
            </a:r>
            <a:r>
              <a:rPr lang="ar-IQ" dirty="0" smtClean="0"/>
              <a:t>وفي </a:t>
            </a:r>
            <a:r>
              <a:rPr lang="ar-IQ" dirty="0"/>
              <a:t>كثير من الأحيان يمكن أن تحدث مجاري الهواء فرقا كبيرا في فواتير الخدمات </a:t>
            </a:r>
            <a:r>
              <a:rPr lang="ar-IQ" dirty="0" smtClean="0"/>
              <a:t>العامة. </a:t>
            </a:r>
            <a:r>
              <a:rPr lang="ar-IQ" dirty="0"/>
              <a:t>لهذا السبب ، من المهم أن يتم تصميم مجاري الهواء وتثبيتها بشكل صحيح. </a:t>
            </a:r>
            <a:r>
              <a:rPr lang="ar-IQ" dirty="0" smtClean="0"/>
              <a:t>يؤدي التركيب السيئ </a:t>
            </a:r>
            <a:r>
              <a:rPr lang="ar-IQ" dirty="0"/>
              <a:t>إلى ضعف </a:t>
            </a:r>
            <a:r>
              <a:rPr lang="ar-IQ" dirty="0" smtClean="0"/>
              <a:t>في اداء المنظومة </a:t>
            </a:r>
            <a:r>
              <a:rPr lang="ar-IQ" dirty="0"/>
              <a:t>، </a:t>
            </a:r>
            <a:r>
              <a:rPr lang="ar-IQ" dirty="0" smtClean="0"/>
              <a:t>وخلل في تدفق الهواء، وحصول تسرب للهواء، وفواتيرأعلى </a:t>
            </a:r>
            <a:r>
              <a:rPr lang="ar-IQ" dirty="0"/>
              <a:t>من المعتاد. </a:t>
            </a:r>
            <a:r>
              <a:rPr lang="ar-IQ" dirty="0" smtClean="0"/>
              <a:t>يعتبر التأكد </a:t>
            </a:r>
            <a:r>
              <a:rPr lang="ar-IQ" dirty="0"/>
              <a:t>من حجم </a:t>
            </a:r>
            <a:r>
              <a:rPr lang="ar-IQ" dirty="0" smtClean="0"/>
              <a:t>القناة </a:t>
            </a:r>
            <a:r>
              <a:rPr lang="ar-IQ" dirty="0"/>
              <a:t>بشكل </a:t>
            </a:r>
            <a:r>
              <a:rPr lang="ar-IQ" dirty="0" smtClean="0"/>
              <a:t>صحيح عامل مهم </a:t>
            </a:r>
            <a:r>
              <a:rPr lang="ar-IQ" dirty="0"/>
              <a:t>في عملية </a:t>
            </a:r>
            <a:r>
              <a:rPr lang="ar-IQ" dirty="0" smtClean="0"/>
              <a:t>التثبيت. </a:t>
            </a:r>
            <a:r>
              <a:rPr lang="ar-IQ" dirty="0"/>
              <a:t>تكلف </a:t>
            </a:r>
            <a:r>
              <a:rPr lang="ar-IQ" dirty="0" smtClean="0"/>
              <a:t>الأنظمة ذات الحجم </a:t>
            </a:r>
            <a:r>
              <a:rPr lang="ar-IQ" dirty="0"/>
              <a:t>الزائد أكثر ولا تحافظ على تدفق الهواء المطلوب ويؤدي عمل القنوات الأصغر حجما إلى إجهاد النظام ميكانيكيا </a:t>
            </a:r>
            <a:r>
              <a:rPr lang="ar-IQ" dirty="0" smtClean="0"/>
              <a:t>ويؤدي الى زيادة في الضوضاء.</a:t>
            </a:r>
            <a:endParaRPr lang="en-US" dirty="0" smtClean="0"/>
          </a:p>
          <a:p>
            <a:pPr algn="just" rtl="1"/>
            <a:endParaRPr lang="en-US" dirty="0" smtClean="0"/>
          </a:p>
          <a:p>
            <a:pPr algn="just" rtl="1"/>
            <a:r>
              <a:rPr lang="ar-IQ" dirty="0" smtClean="0"/>
              <a:t>هنالك العديد من الامور يجب اخذها بنظر الاعتبار عند تصميم مجاري الهواء. </a:t>
            </a:r>
            <a:r>
              <a:rPr lang="ar-IQ" dirty="0"/>
              <a:t>وتتمثل إحدى القضايا الرئيسية في المفاضلة بين التكلفة الأولية لنظام القنوات وتكلفة الطاقة لنظام توزيع </a:t>
            </a:r>
            <a:r>
              <a:rPr lang="ar-IQ" dirty="0" smtClean="0"/>
              <a:t>الهواء. </a:t>
            </a:r>
            <a:r>
              <a:rPr lang="ar-IQ" dirty="0"/>
              <a:t>تتطلب القنوات الأكبر استثمارا أوليا أكبر ، ولكنها تؤدي إلى انخفاض تكاليف طاقة المروحة على مدار عمر النظام. وتشمل القضايا الأخرى المساحة المتاحة ومستوى الضوضاء والقدرة على التوسع والمظهر وما إلى ذلك. من المهم أن يتم تصميم نظام مجاري تكييف الهواء </a:t>
            </a:r>
            <a:r>
              <a:rPr lang="ar-IQ" dirty="0" smtClean="0"/>
              <a:t>لتكون مناسبة لحمل </a:t>
            </a:r>
            <a:r>
              <a:rPr lang="ar-IQ" dirty="0"/>
              <a:t>تكييف الهواء. يجب تقييم كل غرفة أو مساحة في المرفق وتحديد مقدار تدفق الهواء المطلوب لضمان بقاء كل غرفة في درجة حرارة مرغوبة ومريحة.</a:t>
            </a:r>
            <a:endParaRPr lang="en-US" dirty="0"/>
          </a:p>
        </p:txBody>
      </p:sp>
    </p:spTree>
    <p:extLst>
      <p:ext uri="{BB962C8B-B14F-4D97-AF65-F5344CB8AC3E}">
        <p14:creationId xmlns:p14="http://schemas.microsoft.com/office/powerpoint/2010/main" val="7103013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pic>
        <p:nvPicPr>
          <p:cNvPr id="3" name="Picture 2"/>
          <p:cNvPicPr>
            <a:picLocks noChangeAspect="1"/>
          </p:cNvPicPr>
          <p:nvPr/>
        </p:nvPicPr>
        <p:blipFill>
          <a:blip r:embed="rId2"/>
          <a:stretch>
            <a:fillRect/>
          </a:stretch>
        </p:blipFill>
        <p:spPr>
          <a:xfrm>
            <a:off x="611560" y="1052735"/>
            <a:ext cx="4392488" cy="2884833"/>
          </a:xfrm>
          <a:prstGeom prst="rect">
            <a:avLst/>
          </a:prstGeom>
        </p:spPr>
      </p:pic>
      <p:pic>
        <p:nvPicPr>
          <p:cNvPr id="4" name="Picture 3"/>
          <p:cNvPicPr>
            <a:picLocks noChangeAspect="1"/>
          </p:cNvPicPr>
          <p:nvPr/>
        </p:nvPicPr>
        <p:blipFill>
          <a:blip r:embed="rId3"/>
          <a:stretch>
            <a:fillRect/>
          </a:stretch>
        </p:blipFill>
        <p:spPr>
          <a:xfrm>
            <a:off x="4707097" y="3837167"/>
            <a:ext cx="4161455" cy="2510144"/>
          </a:xfrm>
          <a:prstGeom prst="rect">
            <a:avLst/>
          </a:prstGeom>
        </p:spPr>
      </p:pic>
      <p:sp>
        <p:nvSpPr>
          <p:cNvPr id="5" name="Rectangle 4"/>
          <p:cNvSpPr/>
          <p:nvPr/>
        </p:nvSpPr>
        <p:spPr>
          <a:xfrm>
            <a:off x="4931504" y="779478"/>
            <a:ext cx="4009592" cy="2893100"/>
          </a:xfrm>
          <a:prstGeom prst="rect">
            <a:avLst/>
          </a:prstGeom>
        </p:spPr>
        <p:txBody>
          <a:bodyPr wrap="square">
            <a:spAutoFit/>
          </a:bodyPr>
          <a:lstStyle/>
          <a:p>
            <a:pPr algn="just"/>
            <a:r>
              <a:rPr lang="en-US" sz="1400" dirty="0">
                <a:solidFill>
                  <a:srgbClr val="000000"/>
                </a:solidFill>
                <a:latin typeface="Arial" panose="020B0604020202020204" pitchFamily="34" charset="0"/>
              </a:rPr>
              <a:t>Sometimes it is not practical to locate the equipment centrally. Proximity to a flue on an end wall or other floor-plan considerations may require that equipment be located at one end of the building. This could require trunk ducts in excess of 24 feet. Under these conditions a reduced extended plenum system would be required. Figure below illustrates this application. Note that the trunk duct has been reduced after the first group of branch outlets to maintain sufficient air pressure to the branches closer to the equipment. Also note that trunk ducts of a given size do not exceed 24 feet. </a:t>
            </a:r>
            <a:endParaRPr lang="en-US" sz="1400" dirty="0"/>
          </a:p>
        </p:txBody>
      </p:sp>
      <p:sp>
        <p:nvSpPr>
          <p:cNvPr id="6" name="Rectangle 5"/>
          <p:cNvSpPr/>
          <p:nvPr/>
        </p:nvSpPr>
        <p:spPr>
          <a:xfrm>
            <a:off x="224128" y="4653136"/>
            <a:ext cx="4322425" cy="1569660"/>
          </a:xfrm>
          <a:prstGeom prst="rect">
            <a:avLst/>
          </a:prstGeom>
        </p:spPr>
        <p:txBody>
          <a:bodyPr wrap="square">
            <a:spAutoFit/>
          </a:bodyPr>
          <a:lstStyle/>
          <a:p>
            <a:pPr algn="just"/>
            <a:r>
              <a:rPr lang="en-US" sz="1600" dirty="0">
                <a:solidFill>
                  <a:srgbClr val="000000"/>
                </a:solidFill>
              </a:rPr>
              <a:t>The trunk &amp; branch system subject to meeting length criteria is adaptable to most facilities and are easily balanced. The principal design limitation of the extended plenum system is the </a:t>
            </a:r>
            <a:r>
              <a:rPr lang="en-US" sz="1600" dirty="0"/>
              <a:t>length of single-size trunk duct, which is usually limited to about 24 feet. </a:t>
            </a:r>
          </a:p>
        </p:txBody>
      </p:sp>
    </p:spTree>
    <p:extLst>
      <p:ext uri="{BB962C8B-B14F-4D97-AF65-F5344CB8AC3E}">
        <p14:creationId xmlns:p14="http://schemas.microsoft.com/office/powerpoint/2010/main" val="9799513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pic>
        <p:nvPicPr>
          <p:cNvPr id="3" name="Picture 2"/>
          <p:cNvPicPr>
            <a:picLocks noChangeAspect="1"/>
          </p:cNvPicPr>
          <p:nvPr/>
        </p:nvPicPr>
        <p:blipFill>
          <a:blip r:embed="rId2"/>
          <a:stretch>
            <a:fillRect/>
          </a:stretch>
        </p:blipFill>
        <p:spPr>
          <a:xfrm>
            <a:off x="611560" y="1052735"/>
            <a:ext cx="4392488" cy="2884833"/>
          </a:xfrm>
          <a:prstGeom prst="rect">
            <a:avLst/>
          </a:prstGeom>
        </p:spPr>
      </p:pic>
      <p:pic>
        <p:nvPicPr>
          <p:cNvPr id="4" name="Picture 3"/>
          <p:cNvPicPr>
            <a:picLocks noChangeAspect="1"/>
          </p:cNvPicPr>
          <p:nvPr/>
        </p:nvPicPr>
        <p:blipFill>
          <a:blip r:embed="rId3"/>
          <a:stretch>
            <a:fillRect/>
          </a:stretch>
        </p:blipFill>
        <p:spPr>
          <a:xfrm>
            <a:off x="4707097" y="3837167"/>
            <a:ext cx="4161455" cy="2510144"/>
          </a:xfrm>
          <a:prstGeom prst="rect">
            <a:avLst/>
          </a:prstGeom>
        </p:spPr>
      </p:pic>
      <p:sp>
        <p:nvSpPr>
          <p:cNvPr id="5" name="Rectangle 4"/>
          <p:cNvSpPr/>
          <p:nvPr/>
        </p:nvSpPr>
        <p:spPr>
          <a:xfrm>
            <a:off x="4931504" y="779478"/>
            <a:ext cx="4009592" cy="2031325"/>
          </a:xfrm>
          <a:prstGeom prst="rect">
            <a:avLst/>
          </a:prstGeom>
        </p:spPr>
        <p:txBody>
          <a:bodyPr wrap="square">
            <a:spAutoFit/>
          </a:bodyPr>
          <a:lstStyle/>
          <a:p>
            <a:pPr algn="just" rtl="1"/>
            <a:r>
              <a:rPr lang="ar-IQ" sz="1400" dirty="0">
                <a:solidFill>
                  <a:srgbClr val="000000"/>
                </a:solidFill>
                <a:latin typeface="Arial" panose="020B0604020202020204" pitchFamily="34" charset="0"/>
              </a:rPr>
              <a:t>في بعض الأحيان ليس من العملي تحديد موقع المعدات مركزيا. قد يتطلب القرب من المداخن </a:t>
            </a:r>
            <a:r>
              <a:rPr lang="ar-IQ" sz="1400" dirty="0" smtClean="0">
                <a:solidFill>
                  <a:srgbClr val="000000"/>
                </a:solidFill>
                <a:latin typeface="Arial" panose="020B0604020202020204" pitchFamily="34" charset="0"/>
              </a:rPr>
              <a:t>او نهاية الجدران أو </a:t>
            </a:r>
            <a:r>
              <a:rPr lang="ar-IQ" sz="1400" dirty="0">
                <a:solidFill>
                  <a:srgbClr val="000000"/>
                </a:solidFill>
                <a:latin typeface="Arial" panose="020B0604020202020204" pitchFamily="34" charset="0"/>
              </a:rPr>
              <a:t>اعتبارات أخرى تتعلق بمخطط الأرضية أن تكون المعدات موجودة في أحد طرفي المبنى. قد يتطلب ذلك قنوات جذع تزيد عن </a:t>
            </a:r>
            <a:r>
              <a:rPr lang="ar-IQ" sz="1400" dirty="0" smtClean="0">
                <a:solidFill>
                  <a:srgbClr val="000000"/>
                </a:solidFill>
                <a:latin typeface="Arial" panose="020B0604020202020204" pitchFamily="34" charset="0"/>
              </a:rPr>
              <a:t>7م. </a:t>
            </a:r>
            <a:r>
              <a:rPr lang="ar-IQ" sz="1400" dirty="0">
                <a:solidFill>
                  <a:srgbClr val="000000"/>
                </a:solidFill>
                <a:latin typeface="Arial" panose="020B0604020202020204" pitchFamily="34" charset="0"/>
              </a:rPr>
              <a:t>وفي ظل هذه الظروف، ستكون هناك حاجة إلى نظام مخفض </a:t>
            </a:r>
            <a:r>
              <a:rPr lang="ar-IQ" sz="1400" dirty="0" smtClean="0">
                <a:solidFill>
                  <a:srgbClr val="000000"/>
                </a:solidFill>
                <a:latin typeface="Arial" panose="020B0604020202020204" pitchFamily="34" charset="0"/>
              </a:rPr>
              <a:t>للصندوق الموسع. </a:t>
            </a:r>
            <a:r>
              <a:rPr lang="ar-IQ" sz="1400" dirty="0">
                <a:solidFill>
                  <a:srgbClr val="000000"/>
                </a:solidFill>
                <a:latin typeface="Arial" panose="020B0604020202020204" pitchFamily="34" charset="0"/>
              </a:rPr>
              <a:t>ويوضح الشكل </a:t>
            </a:r>
            <a:r>
              <a:rPr lang="ar-IQ" sz="1400" dirty="0" smtClean="0">
                <a:solidFill>
                  <a:srgbClr val="000000"/>
                </a:solidFill>
                <a:latin typeface="Arial" panose="020B0604020202020204" pitchFamily="34" charset="0"/>
              </a:rPr>
              <a:t>أدناه هذا </a:t>
            </a:r>
            <a:r>
              <a:rPr lang="ar-IQ" sz="1400" dirty="0">
                <a:solidFill>
                  <a:srgbClr val="000000"/>
                </a:solidFill>
                <a:latin typeface="Arial" panose="020B0604020202020204" pitchFamily="34" charset="0"/>
              </a:rPr>
              <a:t>التطبيق. لاحظ أنه تم تقليل قناة الجذع بعد المجموعة الأولى من منافذ الفروع للحفاظ على ضغط هواء كاف للفروع الأقرب إلى المعدات. لاحظ أيضا أن قنوات الجذع ذات الحجم المحدد لا تتجاوز </a:t>
            </a:r>
            <a:r>
              <a:rPr lang="ar-IQ" sz="1400" dirty="0" smtClean="0">
                <a:solidFill>
                  <a:srgbClr val="000000"/>
                </a:solidFill>
                <a:latin typeface="Arial" panose="020B0604020202020204" pitchFamily="34" charset="0"/>
              </a:rPr>
              <a:t>7م.</a:t>
            </a:r>
            <a:endParaRPr lang="en-US" sz="1400" dirty="0"/>
          </a:p>
        </p:txBody>
      </p:sp>
      <p:sp>
        <p:nvSpPr>
          <p:cNvPr id="6" name="Rectangle 5"/>
          <p:cNvSpPr/>
          <p:nvPr/>
        </p:nvSpPr>
        <p:spPr>
          <a:xfrm>
            <a:off x="224128" y="4653136"/>
            <a:ext cx="4322425" cy="1077218"/>
          </a:xfrm>
          <a:prstGeom prst="rect">
            <a:avLst/>
          </a:prstGeom>
        </p:spPr>
        <p:txBody>
          <a:bodyPr wrap="square">
            <a:spAutoFit/>
          </a:bodyPr>
          <a:lstStyle/>
          <a:p>
            <a:pPr algn="just" rtl="1"/>
            <a:r>
              <a:rPr lang="ar-IQ" sz="1600" dirty="0">
                <a:solidFill>
                  <a:srgbClr val="000000"/>
                </a:solidFill>
              </a:rPr>
              <a:t>نظام الجذع والفرع الخاضع لمعايير </a:t>
            </a:r>
            <a:r>
              <a:rPr lang="ar-IQ" sz="1600" dirty="0" smtClean="0">
                <a:solidFill>
                  <a:srgbClr val="000000"/>
                </a:solidFill>
              </a:rPr>
              <a:t>الطول قابل </a:t>
            </a:r>
            <a:r>
              <a:rPr lang="ar-IQ" sz="1600" dirty="0">
                <a:solidFill>
                  <a:srgbClr val="000000"/>
                </a:solidFill>
              </a:rPr>
              <a:t>للتكيف مع معظم المرافق ويمكن توازنه بسهولة. </a:t>
            </a:r>
            <a:r>
              <a:rPr lang="ar-IQ" sz="1600" dirty="0" smtClean="0">
                <a:solidFill>
                  <a:srgbClr val="000000"/>
                </a:solidFill>
              </a:rPr>
              <a:t>المحدد </a:t>
            </a:r>
            <a:r>
              <a:rPr lang="ar-IQ" sz="1600" dirty="0">
                <a:solidFill>
                  <a:srgbClr val="000000"/>
                </a:solidFill>
              </a:rPr>
              <a:t>الرئيسي من تصميم نظام الجلسة المكتملة الموسعة هو طول قناة جذع أحادية الحجم ، والتي تقتصر عادة على حوالي </a:t>
            </a:r>
            <a:r>
              <a:rPr lang="ar-IQ" sz="1600" dirty="0" smtClean="0">
                <a:solidFill>
                  <a:srgbClr val="000000"/>
                </a:solidFill>
              </a:rPr>
              <a:t>7م.</a:t>
            </a:r>
            <a:endParaRPr lang="en-US" sz="1600" dirty="0"/>
          </a:p>
        </p:txBody>
      </p:sp>
    </p:spTree>
    <p:extLst>
      <p:ext uri="{BB962C8B-B14F-4D97-AF65-F5344CB8AC3E}">
        <p14:creationId xmlns:p14="http://schemas.microsoft.com/office/powerpoint/2010/main" val="22928275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6" name="Rectangle 5"/>
          <p:cNvSpPr/>
          <p:nvPr/>
        </p:nvSpPr>
        <p:spPr>
          <a:xfrm>
            <a:off x="224554" y="908720"/>
            <a:ext cx="8643998" cy="1877437"/>
          </a:xfrm>
          <a:prstGeom prst="rect">
            <a:avLst/>
          </a:prstGeom>
        </p:spPr>
        <p:txBody>
          <a:bodyPr wrap="square">
            <a:spAutoFit/>
          </a:bodyPr>
          <a:lstStyle/>
          <a:p>
            <a:pPr algn="just"/>
            <a:r>
              <a:rPr lang="en-US" sz="1600" dirty="0"/>
              <a:t>When this length is exceeded, pressure tends to build up toward the end of the duct, resulting in too much airflow in branches near the ends and insufficient airflow in branches closer to the equipment. In extreme cases where unreduced duct length is excessive, reduced pressures at branch duct takeoffs close to the equipment can actually cause air to be drawn into supply registers rather than being forced out. </a:t>
            </a:r>
          </a:p>
          <a:p>
            <a:pPr algn="just"/>
            <a:r>
              <a:rPr lang="en-US" sz="1600" dirty="0"/>
              <a:t>Therefore, the extended plenum system with centrally located equipment can be used in spaces up to approximately 50 feet long, depending on register locations in end. </a:t>
            </a:r>
          </a:p>
        </p:txBody>
      </p:sp>
      <p:sp>
        <p:nvSpPr>
          <p:cNvPr id="2" name="Rectangle 1"/>
          <p:cNvSpPr/>
          <p:nvPr/>
        </p:nvSpPr>
        <p:spPr>
          <a:xfrm>
            <a:off x="224554" y="3044572"/>
            <a:ext cx="8632574" cy="1754326"/>
          </a:xfrm>
          <a:prstGeom prst="rect">
            <a:avLst/>
          </a:prstGeom>
        </p:spPr>
        <p:txBody>
          <a:bodyPr wrap="square">
            <a:spAutoFit/>
          </a:bodyPr>
          <a:lstStyle/>
          <a:p>
            <a:pPr algn="just" rtl="1"/>
            <a:r>
              <a:rPr lang="ar-IQ" dirty="0"/>
              <a:t>عندما يتم تجاوز هذا الطول ، يميل الضغط إلى التراكم نحو نهاية القناة ، مما يؤدي إلى تدفق الكثير من الهواء في الفروع القريبة من النهايات وعدم كفاية تدفق الهواء في الفروع القريبة من المعدات. في الحالات القصوى التي يكون فيها طول القناة غير المخفض </a:t>
            </a:r>
            <a:r>
              <a:rPr lang="ar-IQ" dirty="0" smtClean="0"/>
              <a:t>مفرطا، </a:t>
            </a:r>
            <a:r>
              <a:rPr lang="ar-IQ" dirty="0"/>
              <a:t>يمكن أن يؤدي انخفاض الضغوط عند </a:t>
            </a:r>
            <a:r>
              <a:rPr lang="ar-IQ" dirty="0" smtClean="0"/>
              <a:t>بداية </a:t>
            </a:r>
            <a:r>
              <a:rPr lang="ar-IQ" dirty="0"/>
              <a:t>القناة الفرعية بالقرب من المعدات إلى سحب الهواء إلى </a:t>
            </a:r>
            <a:r>
              <a:rPr lang="ar-IQ" dirty="0" smtClean="0"/>
              <a:t>منافذ التجهيز </a:t>
            </a:r>
            <a:r>
              <a:rPr lang="ar-IQ" dirty="0"/>
              <a:t>بدلا من إجباره على الخروج.  لذلك ، يمكن استخدام نظام </a:t>
            </a:r>
            <a:r>
              <a:rPr lang="ar-IQ" dirty="0" smtClean="0"/>
              <a:t>الصندوق الموسع </a:t>
            </a:r>
            <a:r>
              <a:rPr lang="ar-IQ" dirty="0"/>
              <a:t>مع المعدات الموجودة في موقع مركزي في مساحات يصل طولها إلى حوالي </a:t>
            </a:r>
            <a:r>
              <a:rPr lang="ar-IQ" dirty="0" smtClean="0"/>
              <a:t>15م، </a:t>
            </a:r>
            <a:r>
              <a:rPr lang="ar-IQ" dirty="0"/>
              <a:t>اعتمادا على مواقع </a:t>
            </a:r>
            <a:r>
              <a:rPr lang="ar-IQ" dirty="0" smtClean="0"/>
              <a:t>فتحات التجهيز </a:t>
            </a:r>
            <a:r>
              <a:rPr lang="ar-IQ" dirty="0"/>
              <a:t>في النهاية.</a:t>
            </a:r>
            <a:endParaRPr lang="en-US" dirty="0"/>
          </a:p>
        </p:txBody>
      </p:sp>
    </p:spTree>
    <p:extLst>
      <p:ext uri="{BB962C8B-B14F-4D97-AF65-F5344CB8AC3E}">
        <p14:creationId xmlns:p14="http://schemas.microsoft.com/office/powerpoint/2010/main" val="14260145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6" name="Rectangle 5"/>
          <p:cNvSpPr/>
          <p:nvPr/>
        </p:nvSpPr>
        <p:spPr>
          <a:xfrm>
            <a:off x="224554" y="908720"/>
            <a:ext cx="8643998" cy="3785652"/>
          </a:xfrm>
          <a:prstGeom prst="rect">
            <a:avLst/>
          </a:prstGeom>
        </p:spPr>
        <p:txBody>
          <a:bodyPr wrap="square">
            <a:spAutoFit/>
          </a:bodyPr>
          <a:lstStyle/>
          <a:p>
            <a:pPr algn="just"/>
            <a:r>
              <a:rPr lang="en-US" sz="1600" b="1" dirty="0" smtClean="0"/>
              <a:t>2- Reducing </a:t>
            </a:r>
            <a:r>
              <a:rPr lang="en-US" sz="1600" b="1" dirty="0"/>
              <a:t>Trunk System </a:t>
            </a:r>
            <a:r>
              <a:rPr lang="en-US" sz="1600" dirty="0"/>
              <a:t>A reducing plenum system uses a trunk reduction periodically to maintain a more uniform pressure and air velocity in the trunk, which improves air flow in branches and run outs closer to the air handler. Similarly, a reducing trunk system reduces the cross-sectional area of the trunk after every branch duct or run out, but it is the most complex system to design. A properly designed reducing trunk system represents the ultimate in an engineered duct system with each portion of trunk duct specially sized so that the trunk is proportionately reduced after each branch takeoff. The system is well-balanced since each branch is specifically engineered but is more costly than other standard duct systems because of custom nature of design, ductwork and installation. Note this is not to be confused with the reduced extended-plenum system described above. </a:t>
            </a:r>
          </a:p>
          <a:p>
            <a:pPr algn="just"/>
            <a:r>
              <a:rPr lang="en-US" sz="1600" dirty="0"/>
              <a:t>Effective design of reducing trunk systems requires precise Btu and cubic feet per minute (cfm) determinations for each outlet by a qualified contractor or engineer. The outlet, branch duct and portion of trunk duct to which each branch connects must be accurately sized and designed for the required air flow. </a:t>
            </a:r>
          </a:p>
          <a:p>
            <a:pPr algn="just"/>
            <a:r>
              <a:rPr lang="en-US" sz="1600" dirty="0"/>
              <a:t>Figure below illustrates that the main trunk duct becomes smaller after each takeoff, ultimately reducing to a single branch duct at the last takeoff. </a:t>
            </a:r>
          </a:p>
        </p:txBody>
      </p:sp>
      <p:pic>
        <p:nvPicPr>
          <p:cNvPr id="2" name="Picture 1"/>
          <p:cNvPicPr>
            <a:picLocks noChangeAspect="1"/>
          </p:cNvPicPr>
          <p:nvPr/>
        </p:nvPicPr>
        <p:blipFill>
          <a:blip r:embed="rId2"/>
          <a:stretch>
            <a:fillRect/>
          </a:stretch>
        </p:blipFill>
        <p:spPr>
          <a:xfrm>
            <a:off x="4932040" y="4415741"/>
            <a:ext cx="3512632" cy="2411379"/>
          </a:xfrm>
          <a:prstGeom prst="rect">
            <a:avLst/>
          </a:prstGeom>
        </p:spPr>
      </p:pic>
      <p:sp>
        <p:nvSpPr>
          <p:cNvPr id="3" name="Rectangle 2"/>
          <p:cNvSpPr/>
          <p:nvPr/>
        </p:nvSpPr>
        <p:spPr>
          <a:xfrm>
            <a:off x="240570" y="4981323"/>
            <a:ext cx="4572000" cy="1384995"/>
          </a:xfrm>
          <a:prstGeom prst="rect">
            <a:avLst/>
          </a:prstGeom>
        </p:spPr>
        <p:txBody>
          <a:bodyPr>
            <a:spAutoFit/>
          </a:bodyPr>
          <a:lstStyle/>
          <a:p>
            <a:pPr algn="just"/>
            <a:r>
              <a:rPr lang="en-US" sz="1400" dirty="0">
                <a:solidFill>
                  <a:srgbClr val="000000"/>
                </a:solidFill>
                <a:latin typeface="Arial" panose="020B0604020202020204" pitchFamily="34" charset="0"/>
              </a:rPr>
              <a:t>Since air delivery requirements in a reducing trunk system are predetermined by design, grilles are sometimes used in place of registers to avoid tampering at individual outlets. Proper design of a reducing trunk system requires a well-qualified HVAC contractor or engineer. </a:t>
            </a:r>
            <a:endParaRPr lang="en-US" sz="1400" dirty="0"/>
          </a:p>
        </p:txBody>
      </p:sp>
    </p:spTree>
    <p:extLst>
      <p:ext uri="{BB962C8B-B14F-4D97-AF65-F5344CB8AC3E}">
        <p14:creationId xmlns:p14="http://schemas.microsoft.com/office/powerpoint/2010/main" val="23165529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6" name="Rectangle 5"/>
          <p:cNvSpPr/>
          <p:nvPr/>
        </p:nvSpPr>
        <p:spPr>
          <a:xfrm>
            <a:off x="224554" y="908720"/>
            <a:ext cx="8643998" cy="2554545"/>
          </a:xfrm>
          <a:prstGeom prst="rect">
            <a:avLst/>
          </a:prstGeom>
        </p:spPr>
        <p:txBody>
          <a:bodyPr wrap="square">
            <a:spAutoFit/>
          </a:bodyPr>
          <a:lstStyle/>
          <a:p>
            <a:pPr algn="just" rtl="1"/>
            <a:r>
              <a:rPr lang="en-US" sz="1600" b="1" dirty="0" smtClean="0"/>
              <a:t>Reducing </a:t>
            </a:r>
            <a:r>
              <a:rPr lang="en-US" sz="1600" b="1" dirty="0"/>
              <a:t>Trunk System </a:t>
            </a:r>
            <a:r>
              <a:rPr lang="ar-IQ" sz="1600" b="1" dirty="0" smtClean="0"/>
              <a:t> </a:t>
            </a:r>
            <a:r>
              <a:rPr lang="ar-IQ" sz="1600" dirty="0" smtClean="0"/>
              <a:t>يستخدم </a:t>
            </a:r>
            <a:r>
              <a:rPr lang="ar-IQ" sz="1600" dirty="0"/>
              <a:t>نظام تقليل </a:t>
            </a:r>
            <a:r>
              <a:rPr lang="ar-IQ" sz="1600" dirty="0" smtClean="0"/>
              <a:t>الصندوق </a:t>
            </a:r>
            <a:r>
              <a:rPr lang="ar-IQ" sz="1600" dirty="0"/>
              <a:t>تقليل الجذع بشكل دوري للحفاظ على </a:t>
            </a:r>
            <a:r>
              <a:rPr lang="ar-IQ" sz="1600" dirty="0" smtClean="0"/>
              <a:t>الضغط  بشكل منتظم </a:t>
            </a:r>
            <a:r>
              <a:rPr lang="ar-IQ" sz="1600" dirty="0"/>
              <a:t>وسرعة الهواء في الجذع ، مما يحسن تدفق الهواء في الفروع </a:t>
            </a:r>
            <a:r>
              <a:rPr lang="ar-IQ" sz="1600" dirty="0" smtClean="0"/>
              <a:t>وينفذ </a:t>
            </a:r>
            <a:r>
              <a:rPr lang="ar-IQ" sz="1600" dirty="0"/>
              <a:t>بالقرب من معالج الهواء. وبالمثل ، يقلل نظام الجذع المختزل من مساحة المقطع العرضي للجذع بعد كل قناة فرعية أو </a:t>
            </a:r>
            <a:r>
              <a:rPr lang="ar-IQ" sz="1600" dirty="0" smtClean="0"/>
              <a:t>فتحة تجهيز ويعتبر هذا النظام </a:t>
            </a:r>
            <a:r>
              <a:rPr lang="ar-IQ" sz="1600" dirty="0"/>
              <a:t>الأكثر تعقيدا </a:t>
            </a:r>
            <a:r>
              <a:rPr lang="ar-IQ" sz="1600" dirty="0" smtClean="0"/>
              <a:t>في التصميم</a:t>
            </a:r>
            <a:r>
              <a:rPr lang="ar-IQ" sz="1600" dirty="0"/>
              <a:t>. يمثل نظام </a:t>
            </a:r>
            <a:r>
              <a:rPr lang="ar-IQ" sz="1600" dirty="0" smtClean="0"/>
              <a:t>الصندوق المختزل </a:t>
            </a:r>
            <a:r>
              <a:rPr lang="ar-IQ" sz="1600" dirty="0"/>
              <a:t>المصمم بشكل صحيح أقصى حد في نظام القنوات الهندسي مع كل جزء من قناة الجذع بحجم خاص بحيث يتم تقليل الجذع بشكل متناسب بعد كل إقلاع فرع. النظام متوازن بشكل جيد لأن كل فرع مصمم خصيصا ولكنه أكثر تكلفة من أنظمة القنوات القياسية الأخرى بسبب الطبيعة المخصصة للتصميم والقنوات والتركيب. لاحظ أنه لا ينبغي الخلط بين هذا وبين نظام الجلسة العامة الموسعة المخفض الموضح أعلاه. يتطلب التصميم الفعال </a:t>
            </a:r>
            <a:r>
              <a:rPr lang="ar-IQ" sz="1600" dirty="0" smtClean="0"/>
              <a:t>لهذا النظام الى حساب  </a:t>
            </a:r>
            <a:r>
              <a:rPr lang="ar-IQ" sz="1600" dirty="0"/>
              <a:t>دقيق </a:t>
            </a:r>
            <a:r>
              <a:rPr lang="ar-IQ" sz="1600" dirty="0" smtClean="0"/>
              <a:t>للحمل الحراري وكمية الهواء</a:t>
            </a:r>
            <a:r>
              <a:rPr lang="en-US" sz="1600" dirty="0" smtClean="0"/>
              <a:t> </a:t>
            </a:r>
            <a:r>
              <a:rPr lang="ar-IQ" sz="1600" dirty="0"/>
              <a:t>لكل منفذ من قبل مقاول أو مهندس مؤهل. يجب أن يكون حجم المخرج وقناة الفرع وجزء من قناة الجذع التي يتصل بها كل فرع </a:t>
            </a:r>
            <a:r>
              <a:rPr lang="ar-IQ" sz="1600" dirty="0" smtClean="0"/>
              <a:t>دقيقا </a:t>
            </a:r>
            <a:r>
              <a:rPr lang="ar-IQ" sz="1600" dirty="0"/>
              <a:t>ومصمما لتدفق الهواء المطلوب.  يوضح الشكل أدناه أن قناة الجذع الرئيسية تصبح أصغر بعد كل </a:t>
            </a:r>
            <a:r>
              <a:rPr lang="ar-IQ" sz="1600" dirty="0" smtClean="0"/>
              <a:t>منفذ </a:t>
            </a:r>
            <a:r>
              <a:rPr lang="ar-IQ" sz="1600" dirty="0"/>
              <a:t>، مما يؤدي في النهاية إلى </a:t>
            </a:r>
            <a:r>
              <a:rPr lang="ar-IQ" sz="1600" dirty="0" smtClean="0"/>
              <a:t>بقاء </a:t>
            </a:r>
            <a:r>
              <a:rPr lang="ar-IQ" sz="1600" dirty="0"/>
              <a:t>فرع واحدة عند </a:t>
            </a:r>
            <a:r>
              <a:rPr lang="ar-IQ" sz="1600" dirty="0" smtClean="0"/>
              <a:t>المنفذ </a:t>
            </a:r>
            <a:r>
              <a:rPr lang="ar-IQ" sz="1600" dirty="0"/>
              <a:t>الأخير.</a:t>
            </a:r>
            <a:endParaRPr lang="en-US" sz="1600" dirty="0"/>
          </a:p>
        </p:txBody>
      </p:sp>
      <p:pic>
        <p:nvPicPr>
          <p:cNvPr id="2" name="Picture 1"/>
          <p:cNvPicPr>
            <a:picLocks noChangeAspect="1"/>
          </p:cNvPicPr>
          <p:nvPr/>
        </p:nvPicPr>
        <p:blipFill>
          <a:blip r:embed="rId2"/>
          <a:stretch>
            <a:fillRect/>
          </a:stretch>
        </p:blipFill>
        <p:spPr>
          <a:xfrm>
            <a:off x="4932040" y="4415741"/>
            <a:ext cx="3512632" cy="2411379"/>
          </a:xfrm>
          <a:prstGeom prst="rect">
            <a:avLst/>
          </a:prstGeom>
        </p:spPr>
      </p:pic>
      <p:sp>
        <p:nvSpPr>
          <p:cNvPr id="3" name="Rectangle 2"/>
          <p:cNvSpPr/>
          <p:nvPr/>
        </p:nvSpPr>
        <p:spPr>
          <a:xfrm>
            <a:off x="224554" y="4236435"/>
            <a:ext cx="4572000" cy="1169551"/>
          </a:xfrm>
          <a:prstGeom prst="rect">
            <a:avLst/>
          </a:prstGeom>
        </p:spPr>
        <p:txBody>
          <a:bodyPr>
            <a:spAutoFit/>
          </a:bodyPr>
          <a:lstStyle/>
          <a:p>
            <a:pPr algn="just" rtl="1"/>
            <a:r>
              <a:rPr lang="ar-IQ" sz="1400" dirty="0">
                <a:solidFill>
                  <a:srgbClr val="000000"/>
                </a:solidFill>
                <a:latin typeface="Arial" panose="020B0604020202020204" pitchFamily="34" charset="0"/>
              </a:rPr>
              <a:t>نظرا لأن متطلبات توصيل الهواء في نظام </a:t>
            </a:r>
            <a:r>
              <a:rPr lang="ar-IQ" sz="1400" dirty="0" smtClean="0">
                <a:solidFill>
                  <a:srgbClr val="000000"/>
                </a:solidFill>
                <a:latin typeface="Arial" panose="020B0604020202020204" pitchFamily="34" charset="0"/>
              </a:rPr>
              <a:t>الصندوق المختزل </a:t>
            </a:r>
            <a:r>
              <a:rPr lang="ar-IQ" sz="1400" dirty="0">
                <a:solidFill>
                  <a:srgbClr val="000000"/>
                </a:solidFill>
                <a:latin typeface="Arial" panose="020B0604020202020204" pitchFamily="34" charset="0"/>
              </a:rPr>
              <a:t>محددة مسبقا حسب التصميم ، يتم استخدام الشبكات في بعض الأحيان بدلا من </a:t>
            </a:r>
            <a:r>
              <a:rPr lang="ar-IQ" sz="1400" dirty="0" smtClean="0">
                <a:solidFill>
                  <a:srgbClr val="000000"/>
                </a:solidFill>
                <a:latin typeface="Arial" panose="020B0604020202020204" pitchFamily="34" charset="0"/>
              </a:rPr>
              <a:t>منافذ تجهيز الهواء </a:t>
            </a:r>
            <a:r>
              <a:rPr lang="ar-IQ" sz="1400" dirty="0">
                <a:solidFill>
                  <a:srgbClr val="000000"/>
                </a:solidFill>
                <a:latin typeface="Arial" panose="020B0604020202020204" pitchFamily="34" charset="0"/>
              </a:rPr>
              <a:t>لتجنب العبث في المنافذ الفردية. يتطلب التصميم السليم لنظام الجذع المختزل مقاولا أو مهندسا مؤهلا تأهيلا جيدا في مجال التدفئة والتهوية وتكييف الهواء.</a:t>
            </a:r>
            <a:endParaRPr lang="en-US" sz="1400" dirty="0"/>
          </a:p>
        </p:txBody>
      </p:sp>
    </p:spTree>
    <p:extLst>
      <p:ext uri="{BB962C8B-B14F-4D97-AF65-F5344CB8AC3E}">
        <p14:creationId xmlns:p14="http://schemas.microsoft.com/office/powerpoint/2010/main" val="29781680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6" name="Rectangle 5"/>
          <p:cNvSpPr/>
          <p:nvPr/>
        </p:nvSpPr>
        <p:spPr>
          <a:xfrm>
            <a:off x="224554" y="908720"/>
            <a:ext cx="8643998" cy="1077218"/>
          </a:xfrm>
          <a:prstGeom prst="rect">
            <a:avLst/>
          </a:prstGeom>
        </p:spPr>
        <p:txBody>
          <a:bodyPr wrap="square">
            <a:spAutoFit/>
          </a:bodyPr>
          <a:lstStyle/>
          <a:p>
            <a:pPr algn="just"/>
            <a:r>
              <a:rPr lang="en-US" sz="1600" b="1" dirty="0" smtClean="0"/>
              <a:t>3-Spider </a:t>
            </a:r>
            <a:r>
              <a:rPr lang="en-US" sz="1600" b="1" dirty="0"/>
              <a:t>System </a:t>
            </a:r>
            <a:r>
              <a:rPr lang="en-US" sz="1600" dirty="0"/>
              <a:t>A spider system is a more distinct variation of the trunk and branch system. Large supply trunks (usually large-diameter flexible ducts) connect remote mixing boxes to a small, central supply plenum. Smaller branch ducts or run outs take air from the remote mixing boxes to the individual supply outlets. The figure below illustrates this concept. </a:t>
            </a:r>
          </a:p>
        </p:txBody>
      </p:sp>
      <p:pic>
        <p:nvPicPr>
          <p:cNvPr id="4" name="Picture 3"/>
          <p:cNvPicPr>
            <a:picLocks noChangeAspect="1"/>
          </p:cNvPicPr>
          <p:nvPr/>
        </p:nvPicPr>
        <p:blipFill>
          <a:blip r:embed="rId2"/>
          <a:stretch>
            <a:fillRect/>
          </a:stretch>
        </p:blipFill>
        <p:spPr>
          <a:xfrm>
            <a:off x="2195737" y="2043293"/>
            <a:ext cx="4105012" cy="2393819"/>
          </a:xfrm>
          <a:prstGeom prst="rect">
            <a:avLst/>
          </a:prstGeom>
        </p:spPr>
      </p:pic>
      <p:sp>
        <p:nvSpPr>
          <p:cNvPr id="2" name="Rectangle 1"/>
          <p:cNvSpPr/>
          <p:nvPr/>
        </p:nvSpPr>
        <p:spPr>
          <a:xfrm>
            <a:off x="224554" y="4725144"/>
            <a:ext cx="8545024" cy="923330"/>
          </a:xfrm>
          <a:prstGeom prst="rect">
            <a:avLst/>
          </a:prstGeom>
        </p:spPr>
        <p:txBody>
          <a:bodyPr wrap="square">
            <a:spAutoFit/>
          </a:bodyPr>
          <a:lstStyle/>
          <a:p>
            <a:pPr algn="just" rtl="1"/>
            <a:r>
              <a:rPr lang="ar-IQ" dirty="0"/>
              <a:t>نظام العنكبوت </a:t>
            </a:r>
            <a:r>
              <a:rPr lang="ar-IQ" dirty="0" smtClean="0"/>
              <a:t>يختلف بشكل كبير عن نظام </a:t>
            </a:r>
            <a:r>
              <a:rPr lang="ar-IQ" dirty="0"/>
              <a:t>الجذع والفرع. تقوم جذوع الإمداد الكبيرة (عادة القنوات المرنة ذات القطر الكبير) بتوصيل صناديق الخلط عن بعد </a:t>
            </a:r>
            <a:r>
              <a:rPr lang="ar-IQ" dirty="0" smtClean="0"/>
              <a:t>بصندوق </a:t>
            </a:r>
            <a:r>
              <a:rPr lang="ar-IQ" dirty="0"/>
              <a:t>إمداد </a:t>
            </a:r>
            <a:r>
              <a:rPr lang="ar-IQ" dirty="0" smtClean="0"/>
              <a:t>مركزي صغير. </a:t>
            </a:r>
            <a:r>
              <a:rPr lang="ar-IQ" dirty="0"/>
              <a:t>تأخذ القنوات الفرعية الأصغر </a:t>
            </a:r>
            <a:r>
              <a:rPr lang="ar-IQ" dirty="0" smtClean="0"/>
              <a:t>الهواء </a:t>
            </a:r>
            <a:r>
              <a:rPr lang="ar-IQ" dirty="0"/>
              <a:t>من صناديق الخلط عن بعد إلى منافذ الإمداد الفردية. ويوضح الشكل </a:t>
            </a:r>
            <a:r>
              <a:rPr lang="ar-IQ" dirty="0" smtClean="0"/>
              <a:t>أعلاه </a:t>
            </a:r>
            <a:r>
              <a:rPr lang="ar-IQ" dirty="0"/>
              <a:t>هذا المفهوم.</a:t>
            </a:r>
            <a:endParaRPr lang="en-US" dirty="0"/>
          </a:p>
        </p:txBody>
      </p:sp>
    </p:spTree>
    <p:extLst>
      <p:ext uri="{BB962C8B-B14F-4D97-AF65-F5344CB8AC3E}">
        <p14:creationId xmlns:p14="http://schemas.microsoft.com/office/powerpoint/2010/main" val="38847825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6" name="Rectangle 5"/>
          <p:cNvSpPr/>
          <p:nvPr/>
        </p:nvSpPr>
        <p:spPr>
          <a:xfrm>
            <a:off x="224554" y="908720"/>
            <a:ext cx="8643998" cy="2308324"/>
          </a:xfrm>
          <a:prstGeom prst="rect">
            <a:avLst/>
          </a:prstGeom>
        </p:spPr>
        <p:txBody>
          <a:bodyPr wrap="square">
            <a:spAutoFit/>
          </a:bodyPr>
          <a:lstStyle/>
          <a:p>
            <a:pPr algn="just"/>
            <a:r>
              <a:rPr lang="en-US" sz="1600" b="1" dirty="0" smtClean="0"/>
              <a:t>4-Radial </a:t>
            </a:r>
            <a:r>
              <a:rPr lang="en-US" sz="1600" b="1" dirty="0"/>
              <a:t>System </a:t>
            </a:r>
            <a:r>
              <a:rPr lang="en-US" sz="1600" dirty="0"/>
              <a:t>In a radial system, there is no trunk duct; branch ducts or run outs; rather individual supply outlets are essentially connected directly to the air handler, usually using a small supply plenum. The short, direct duct runs maximize air flow. The radial system is most adaptable to single-story homes. Traditionally, this system is associated with an air handler that is centrally located so that ducts are arranged in a radial pattern. However, symmetry is not </a:t>
            </a:r>
            <a:r>
              <a:rPr lang="en-US" sz="1600" dirty="0" smtClean="0"/>
              <a:t>mandatory.</a:t>
            </a:r>
            <a:endParaRPr lang="ar-IQ" sz="1600" dirty="0" smtClean="0"/>
          </a:p>
          <a:p>
            <a:pPr algn="just"/>
            <a:r>
              <a:rPr lang="en-US" sz="1600" dirty="0" smtClean="0"/>
              <a:t>Radial </a:t>
            </a:r>
            <a:r>
              <a:rPr lang="en-US" sz="1600" dirty="0"/>
              <a:t>systems typically are used where it is not necessary to conceal ductwork and where the equipment could be centrally located to take best advantage of the system. This system is practical where the piping runs are located in an attic or crawl space. The radial system is most economical and easiest to install, but is not practical if the air handling unit or furnace cannot be centrally located. </a:t>
            </a:r>
          </a:p>
        </p:txBody>
      </p:sp>
      <p:pic>
        <p:nvPicPr>
          <p:cNvPr id="2" name="Picture 1"/>
          <p:cNvPicPr>
            <a:picLocks noChangeAspect="1"/>
          </p:cNvPicPr>
          <p:nvPr/>
        </p:nvPicPr>
        <p:blipFill>
          <a:blip r:embed="rId2"/>
          <a:stretch>
            <a:fillRect/>
          </a:stretch>
        </p:blipFill>
        <p:spPr>
          <a:xfrm>
            <a:off x="2339752" y="3789039"/>
            <a:ext cx="4689689" cy="2924193"/>
          </a:xfrm>
          <a:prstGeom prst="rect">
            <a:avLst/>
          </a:prstGeom>
        </p:spPr>
      </p:pic>
    </p:spTree>
    <p:extLst>
      <p:ext uri="{BB962C8B-B14F-4D97-AF65-F5344CB8AC3E}">
        <p14:creationId xmlns:p14="http://schemas.microsoft.com/office/powerpoint/2010/main" val="36926734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6" name="Rectangle 5"/>
          <p:cNvSpPr/>
          <p:nvPr/>
        </p:nvSpPr>
        <p:spPr>
          <a:xfrm>
            <a:off x="224554" y="908720"/>
            <a:ext cx="8643998" cy="1815882"/>
          </a:xfrm>
          <a:prstGeom prst="rect">
            <a:avLst/>
          </a:prstGeom>
        </p:spPr>
        <p:txBody>
          <a:bodyPr wrap="square">
            <a:spAutoFit/>
          </a:bodyPr>
          <a:lstStyle/>
          <a:p>
            <a:pPr algn="justLow" rtl="1"/>
            <a:r>
              <a:rPr lang="ar-IQ" sz="1600" b="1" dirty="0" smtClean="0"/>
              <a:t>النظام الشعاعي:</a:t>
            </a:r>
            <a:r>
              <a:rPr lang="ar-IQ" sz="1600" dirty="0" smtClean="0"/>
              <a:t> </a:t>
            </a:r>
            <a:r>
              <a:rPr lang="ar-IQ" sz="1600" dirty="0"/>
              <a:t>في </a:t>
            </a:r>
            <a:r>
              <a:rPr lang="ar-IQ" sz="1600" dirty="0" smtClean="0"/>
              <a:t>النظام الشعاعي </a:t>
            </a:r>
            <a:r>
              <a:rPr lang="ar-IQ" sz="1600" dirty="0"/>
              <a:t>، لا توجد قناة جذع </a:t>
            </a:r>
            <a:r>
              <a:rPr lang="ar-IQ" sz="1600" dirty="0" smtClean="0"/>
              <a:t>او قنوات فرعية</a:t>
            </a:r>
            <a:r>
              <a:rPr lang="en-US" sz="1600" dirty="0" smtClean="0"/>
              <a:t>.</a:t>
            </a:r>
            <a:r>
              <a:rPr lang="ar-IQ" sz="1600" dirty="0" smtClean="0"/>
              <a:t> </a:t>
            </a:r>
            <a:r>
              <a:rPr lang="ar-IQ" sz="1600" dirty="0"/>
              <a:t>بدلا من ذلك ، ترتبط منافذ </a:t>
            </a:r>
            <a:r>
              <a:rPr lang="ar-IQ" sz="1600" dirty="0" smtClean="0"/>
              <a:t>التجهيز </a:t>
            </a:r>
            <a:r>
              <a:rPr lang="ar-IQ" sz="1600" dirty="0"/>
              <a:t>الفردية بشكل أساسي مباشرة بمعالج الهواء ، وعادة ما </a:t>
            </a:r>
            <a:r>
              <a:rPr lang="ar-IQ" sz="1600" dirty="0" smtClean="0"/>
              <a:t>يستخدم صندوق تجهيز صغير. </a:t>
            </a:r>
            <a:r>
              <a:rPr lang="ar-IQ" sz="1600" dirty="0"/>
              <a:t>تعمل القناة القصيرة والمباشرة على زيادة تدفق الهواء إلى أقصى حد. النظام الشعاعي هو الأكثر قابلية للتكيف مع المنازل المكونة من طابق واحد. تقليديا ، يرتبط هذا النظام بمعالج هواء يقع في موقع مركزي بحيث يتم ترتيب القنوات في نمط </a:t>
            </a:r>
            <a:r>
              <a:rPr lang="ar-IQ" sz="1600" dirty="0" smtClean="0"/>
              <a:t>شعاعي </a:t>
            </a:r>
            <a:r>
              <a:rPr lang="ar-IQ" sz="1600" dirty="0"/>
              <a:t>ومع ذلك ، فإن التماثل ليس </a:t>
            </a:r>
            <a:r>
              <a:rPr lang="ar-IQ" sz="1600" dirty="0" smtClean="0"/>
              <a:t>إلزاميا. </a:t>
            </a:r>
          </a:p>
          <a:p>
            <a:pPr algn="justLow" rtl="1"/>
            <a:r>
              <a:rPr lang="ar-IQ" sz="1600" dirty="0" smtClean="0"/>
              <a:t>عادة </a:t>
            </a:r>
            <a:r>
              <a:rPr lang="ar-IQ" sz="1600" dirty="0"/>
              <a:t>ما تستخدم الأنظمة الشعاعية عندما لا يكون من الضروري إخفاء مجاري الهواء وحيث يمكن وضع المعدات في موقع مركزي للاستفادة القصوى من النظام. هذا النظام عملي حيث توجد عمليات تشغيل الأنابيب في </a:t>
            </a:r>
            <a:r>
              <a:rPr lang="ar-IQ" sz="1600" dirty="0" smtClean="0"/>
              <a:t>علية أو</a:t>
            </a:r>
            <a:r>
              <a:rPr lang="ar-IQ" sz="1600" dirty="0"/>
              <a:t>مساحة</a:t>
            </a:r>
            <a:r>
              <a:rPr lang="ar-IQ" sz="1600" dirty="0" smtClean="0"/>
              <a:t> </a:t>
            </a:r>
            <a:r>
              <a:rPr lang="ar-IQ" sz="1600" dirty="0"/>
              <a:t>زحف. النظام الشعاعي هو الأكثر اقتصادا وأسهل في التركيب ، ولكنه ليس عمليا إذا </a:t>
            </a:r>
            <a:r>
              <a:rPr lang="ar-IQ" sz="1600" dirty="0" smtClean="0"/>
              <a:t>لم يتم تثبيا </a:t>
            </a:r>
            <a:r>
              <a:rPr lang="ar-IQ" sz="1600" dirty="0"/>
              <a:t>وحدة مناولة </a:t>
            </a:r>
            <a:r>
              <a:rPr lang="ar-IQ" sz="1600" dirty="0" smtClean="0"/>
              <a:t>الهواء مركزيا.</a:t>
            </a:r>
            <a:endParaRPr lang="en-US" sz="1600" dirty="0"/>
          </a:p>
        </p:txBody>
      </p:sp>
      <p:pic>
        <p:nvPicPr>
          <p:cNvPr id="2" name="Picture 1"/>
          <p:cNvPicPr>
            <a:picLocks noChangeAspect="1"/>
          </p:cNvPicPr>
          <p:nvPr/>
        </p:nvPicPr>
        <p:blipFill>
          <a:blip r:embed="rId2"/>
          <a:stretch>
            <a:fillRect/>
          </a:stretch>
        </p:blipFill>
        <p:spPr>
          <a:xfrm>
            <a:off x="2339752" y="3789039"/>
            <a:ext cx="4689689" cy="2924193"/>
          </a:xfrm>
          <a:prstGeom prst="rect">
            <a:avLst/>
          </a:prstGeom>
        </p:spPr>
      </p:pic>
    </p:spTree>
    <p:extLst>
      <p:ext uri="{BB962C8B-B14F-4D97-AF65-F5344CB8AC3E}">
        <p14:creationId xmlns:p14="http://schemas.microsoft.com/office/powerpoint/2010/main" val="40216185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6" name="Rectangle 5"/>
          <p:cNvSpPr/>
          <p:nvPr/>
        </p:nvSpPr>
        <p:spPr>
          <a:xfrm>
            <a:off x="224554" y="908720"/>
            <a:ext cx="8643998" cy="830997"/>
          </a:xfrm>
          <a:prstGeom prst="rect">
            <a:avLst/>
          </a:prstGeom>
        </p:spPr>
        <p:txBody>
          <a:bodyPr wrap="square">
            <a:spAutoFit/>
          </a:bodyPr>
          <a:lstStyle/>
          <a:p>
            <a:r>
              <a:rPr lang="en-US" sz="1600" b="1" dirty="0" smtClean="0"/>
              <a:t>5-Perimeter </a:t>
            </a:r>
            <a:r>
              <a:rPr lang="en-US" sz="1600" b="1" dirty="0"/>
              <a:t>Loop System </a:t>
            </a:r>
            <a:r>
              <a:rPr lang="en-US" sz="1600" dirty="0"/>
              <a:t>A perimeter loop system uses a perimeter duct fed from a central supply plenum using several feeder ducts. This system is typically limited to facilities built on slab in cold climates. </a:t>
            </a:r>
          </a:p>
        </p:txBody>
      </p:sp>
      <p:pic>
        <p:nvPicPr>
          <p:cNvPr id="3" name="Picture 2"/>
          <p:cNvPicPr>
            <a:picLocks noChangeAspect="1"/>
          </p:cNvPicPr>
          <p:nvPr/>
        </p:nvPicPr>
        <p:blipFill>
          <a:blip r:embed="rId2"/>
          <a:stretch>
            <a:fillRect/>
          </a:stretch>
        </p:blipFill>
        <p:spPr>
          <a:xfrm>
            <a:off x="2123728" y="2032420"/>
            <a:ext cx="4303600" cy="2972878"/>
          </a:xfrm>
          <a:prstGeom prst="rect">
            <a:avLst/>
          </a:prstGeom>
        </p:spPr>
      </p:pic>
      <p:sp>
        <p:nvSpPr>
          <p:cNvPr id="2" name="Rectangle 1"/>
          <p:cNvSpPr/>
          <p:nvPr/>
        </p:nvSpPr>
        <p:spPr>
          <a:xfrm>
            <a:off x="568365" y="5085184"/>
            <a:ext cx="7956376" cy="923330"/>
          </a:xfrm>
          <a:prstGeom prst="rect">
            <a:avLst/>
          </a:prstGeom>
        </p:spPr>
        <p:txBody>
          <a:bodyPr wrap="square">
            <a:spAutoFit/>
          </a:bodyPr>
          <a:lstStyle/>
          <a:p>
            <a:pPr algn="just" rtl="1"/>
            <a:r>
              <a:rPr lang="ar-IQ" b="1" dirty="0" smtClean="0"/>
              <a:t>نظام الحلقة المحيطية:</a:t>
            </a:r>
            <a:r>
              <a:rPr lang="ar-IQ" dirty="0" smtClean="0"/>
              <a:t> </a:t>
            </a:r>
            <a:r>
              <a:rPr lang="ar-IQ" dirty="0"/>
              <a:t>يستخدم نظام الحلقة المحيطية قناة محيطية يتم تغذيتها من </a:t>
            </a:r>
            <a:r>
              <a:rPr lang="ar-IQ" dirty="0" smtClean="0"/>
              <a:t>صندوق تجهيز مركزي </a:t>
            </a:r>
            <a:r>
              <a:rPr lang="ar-IQ" dirty="0"/>
              <a:t>باستخدام العديد من قنوات التغذية. يقتصر هذا النظام عادة على المرافق المبنية على </a:t>
            </a:r>
            <a:r>
              <a:rPr lang="ar-IQ" dirty="0" smtClean="0"/>
              <a:t>السقوف </a:t>
            </a:r>
            <a:r>
              <a:rPr lang="ar-IQ" dirty="0"/>
              <a:t>في المناخات الباردة.</a:t>
            </a:r>
            <a:endParaRPr lang="en-US" dirty="0"/>
          </a:p>
        </p:txBody>
      </p:sp>
    </p:spTree>
    <p:extLst>
      <p:ext uri="{BB962C8B-B14F-4D97-AF65-F5344CB8AC3E}">
        <p14:creationId xmlns:p14="http://schemas.microsoft.com/office/powerpoint/2010/main" val="25179587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82" y="428605"/>
            <a:ext cx="8643998"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3600" dirty="0" smtClean="0">
                <a:latin typeface="Arial Black" pitchFamily="34" charset="0"/>
                <a:cs typeface="(AH) Manal Black" pitchFamily="2" charset="-78"/>
              </a:rPr>
              <a:t>HVAC</a:t>
            </a:r>
            <a:endParaRPr lang="en-US" sz="2400" b="1" dirty="0" smtClean="0">
              <a:latin typeface="Arial Black" pitchFamily="34" charset="0"/>
              <a:cs typeface="(AH) Manal Black" pitchFamily="2" charset="-78"/>
            </a:endParaRPr>
          </a:p>
        </p:txBody>
      </p:sp>
      <p:sp>
        <p:nvSpPr>
          <p:cNvPr id="5" name="TextBox 4"/>
          <p:cNvSpPr txBox="1"/>
          <p:nvPr/>
        </p:nvSpPr>
        <p:spPr>
          <a:xfrm>
            <a:off x="568357" y="2930878"/>
            <a:ext cx="7992888" cy="523220"/>
          </a:xfrm>
          <a:prstGeom prst="rect">
            <a:avLst/>
          </a:prstGeom>
          <a:noFill/>
        </p:spPr>
        <p:txBody>
          <a:bodyPr wrap="square" rtlCol="1">
            <a:spAutoFit/>
          </a:bodyPr>
          <a:lstStyle/>
          <a:p>
            <a:pPr rtl="1"/>
            <a:r>
              <a:rPr lang="en-US" sz="2800" dirty="0" smtClean="0">
                <a:cs typeface="(AH) Manal Black" pitchFamily="2" charset="-78"/>
              </a:rPr>
              <a:t>Next lecture: </a:t>
            </a:r>
            <a:r>
              <a:rPr lang="en-US" sz="2800" b="1" dirty="0" smtClean="0"/>
              <a:t>Ducting-II</a:t>
            </a:r>
            <a:endParaRPr lang="ar-IQ" sz="2800" dirty="0">
              <a:cs typeface="(AH) Manal Black" pitchFamily="2" charset="-78"/>
            </a:endParaRPr>
          </a:p>
        </p:txBody>
      </p:sp>
      <p:sp>
        <p:nvSpPr>
          <p:cNvPr id="6" name="TextBox 5"/>
          <p:cNvSpPr txBox="1"/>
          <p:nvPr/>
        </p:nvSpPr>
        <p:spPr>
          <a:xfrm>
            <a:off x="2207168" y="4036418"/>
            <a:ext cx="4680520" cy="1015663"/>
          </a:xfrm>
          <a:prstGeom prst="rect">
            <a:avLst/>
          </a:prstGeom>
          <a:noFill/>
        </p:spPr>
        <p:txBody>
          <a:bodyPr wrap="square" rtlCol="1">
            <a:spAutoFit/>
          </a:bodyPr>
          <a:lstStyle/>
          <a:p>
            <a:r>
              <a:rPr lang="en-US" sz="6000" dirty="0" smtClean="0">
                <a:latin typeface="Hacen Extender X-Slant" pitchFamily="2" charset="-78"/>
                <a:cs typeface="Hacen Extender X-Slant" pitchFamily="2" charset="-78"/>
              </a:rPr>
              <a:t>Thank you very muc</a:t>
            </a:r>
            <a:r>
              <a:rPr lang="en-US" sz="6000" dirty="0">
                <a:latin typeface="Hacen Extender X-Slant" pitchFamily="2" charset="-78"/>
                <a:cs typeface="Hacen Extender X-Slant" pitchFamily="2" charset="-78"/>
              </a:rPr>
              <a:t>h</a:t>
            </a:r>
            <a:endParaRPr lang="ar-IQ" sz="6000" dirty="0" smtClean="0">
              <a:latin typeface="Hacen Extender X-Slant" pitchFamily="2" charset="-78"/>
              <a:cs typeface="Hacen Extender X-Slant" pitchFamily="2" charset="-78"/>
            </a:endParaRPr>
          </a:p>
        </p:txBody>
      </p:sp>
      <p:sp>
        <p:nvSpPr>
          <p:cNvPr id="7" name="TextBox 6"/>
          <p:cNvSpPr txBox="1"/>
          <p:nvPr/>
        </p:nvSpPr>
        <p:spPr>
          <a:xfrm>
            <a:off x="550984" y="1287924"/>
            <a:ext cx="7992888" cy="1200329"/>
          </a:xfrm>
          <a:prstGeom prst="rect">
            <a:avLst/>
          </a:prstGeom>
          <a:noFill/>
        </p:spPr>
        <p:txBody>
          <a:bodyPr wrap="square" rtlCol="1">
            <a:spAutoFit/>
          </a:bodyPr>
          <a:lstStyle/>
          <a:p>
            <a:r>
              <a:rPr lang="en-US" sz="2800" b="1" dirty="0" smtClean="0">
                <a:cs typeface="(AH) Manal Black" pitchFamily="2" charset="-78"/>
              </a:rPr>
              <a:t>Reference</a:t>
            </a:r>
            <a:r>
              <a:rPr lang="en-US" sz="2800" dirty="0" smtClean="0">
                <a:cs typeface="(AH) Manal Black" pitchFamily="2" charset="-78"/>
              </a:rPr>
              <a:t>: </a:t>
            </a:r>
            <a:r>
              <a:rPr lang="en-US" sz="2000" b="1" dirty="0" smtClean="0"/>
              <a:t>HVAC </a:t>
            </a:r>
            <a:r>
              <a:rPr lang="en-US" sz="2000" b="1" dirty="0"/>
              <a:t>Ducting – Principles and Fundamentals</a:t>
            </a:r>
            <a:r>
              <a:rPr lang="en-US" sz="2800" b="1" dirty="0"/>
              <a:t> </a:t>
            </a:r>
            <a:r>
              <a:rPr lang="en-US" sz="2400" dirty="0" smtClean="0"/>
              <a:t>                          </a:t>
            </a:r>
            <a:endParaRPr lang="en-US" sz="2400" dirty="0"/>
          </a:p>
          <a:p>
            <a:r>
              <a:rPr lang="en-US" b="1" dirty="0" smtClean="0"/>
              <a:t>                             A</a:t>
            </a:r>
            <a:r>
              <a:rPr lang="en-US" b="1" dirty="0"/>
              <a:t>. BHATIA, B.E</a:t>
            </a:r>
            <a:r>
              <a:rPr lang="en-US" dirty="0"/>
              <a:t>. </a:t>
            </a:r>
          </a:p>
          <a:p>
            <a:pPr rtl="1"/>
            <a:endParaRPr lang="ar-IQ" sz="2400" dirty="0">
              <a:solidFill>
                <a:schemeClr val="tx2"/>
              </a:solidFill>
              <a:cs typeface="(AH) Manal Black" pitchFamily="2" charset="-78"/>
            </a:endParaRPr>
          </a:p>
        </p:txBody>
      </p:sp>
    </p:spTree>
    <p:extLst>
      <p:ext uri="{BB962C8B-B14F-4D97-AF65-F5344CB8AC3E}">
        <p14:creationId xmlns:p14="http://schemas.microsoft.com/office/powerpoint/2010/main" val="3325485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238282" y="1075090"/>
            <a:ext cx="8630270" cy="3046988"/>
          </a:xfrm>
          <a:prstGeom prst="rect">
            <a:avLst/>
          </a:prstGeom>
        </p:spPr>
        <p:txBody>
          <a:bodyPr wrap="square">
            <a:spAutoFit/>
          </a:bodyPr>
          <a:lstStyle/>
          <a:p>
            <a:r>
              <a:rPr lang="en-US" sz="1600" dirty="0"/>
              <a:t>The air distribution system will have a designation depending on the function of the duct. Broadly, there are five designations of ducts: </a:t>
            </a:r>
          </a:p>
          <a:p>
            <a:r>
              <a:rPr lang="en-US" sz="1600" dirty="0"/>
              <a:t>1. </a:t>
            </a:r>
            <a:r>
              <a:rPr lang="en-US" sz="1600" b="1" dirty="0"/>
              <a:t>Supply air </a:t>
            </a:r>
            <a:r>
              <a:rPr lang="en-US" sz="1600" dirty="0"/>
              <a:t>ductwork supplies conditioned air from the air handling unit to the conditioned area. </a:t>
            </a:r>
          </a:p>
          <a:p>
            <a:r>
              <a:rPr lang="en-US" sz="1600" dirty="0"/>
              <a:t>2. </a:t>
            </a:r>
            <a:r>
              <a:rPr lang="en-US" sz="1600" b="1" dirty="0"/>
              <a:t>Return air </a:t>
            </a:r>
            <a:r>
              <a:rPr lang="en-US" sz="1600" dirty="0"/>
              <a:t>ductwork removes air from the conditioned building spaces and returns the air to the air handling unit, which reconditions the air. In some cases, part of the return air in this ductwork is exhausted to the building exterior. </a:t>
            </a:r>
          </a:p>
          <a:p>
            <a:r>
              <a:rPr lang="en-US" sz="1600" dirty="0"/>
              <a:t>3. </a:t>
            </a:r>
            <a:r>
              <a:rPr lang="en-US" sz="1600" b="1" dirty="0"/>
              <a:t>Fresh air </a:t>
            </a:r>
            <a:r>
              <a:rPr lang="en-US" sz="1600" dirty="0"/>
              <a:t>ductwork supplies outdoor air to the air handling unit. Outdoor air is used for ventilating the occupied building space. </a:t>
            </a:r>
          </a:p>
          <a:p>
            <a:r>
              <a:rPr lang="en-US" sz="1600" dirty="0"/>
              <a:t>4. </a:t>
            </a:r>
            <a:r>
              <a:rPr lang="en-US" sz="1600" b="1" dirty="0"/>
              <a:t>Exhaust</a:t>
            </a:r>
            <a:r>
              <a:rPr lang="en-US" sz="1600" dirty="0"/>
              <a:t> (relief) air ductwork carries and discharges air to the outdoors. Exhaust air is taken from toilets, kitchen, laboratories and other areas requiring ventilation. </a:t>
            </a:r>
          </a:p>
          <a:p>
            <a:r>
              <a:rPr lang="en-US" sz="1600" dirty="0"/>
              <a:t>5. </a:t>
            </a:r>
            <a:r>
              <a:rPr lang="en-US" sz="1600" b="1" dirty="0"/>
              <a:t>Mixed air </a:t>
            </a:r>
            <a:r>
              <a:rPr lang="en-US" sz="1600" dirty="0"/>
              <a:t>ductwork mixes air from the outdoor air and the return air then supplies this mixed air to the air handling unit. </a:t>
            </a:r>
          </a:p>
        </p:txBody>
      </p:sp>
      <p:sp>
        <p:nvSpPr>
          <p:cNvPr id="5" name="Rectangle 4"/>
          <p:cNvSpPr/>
          <p:nvPr/>
        </p:nvSpPr>
        <p:spPr>
          <a:xfrm>
            <a:off x="198234" y="4214123"/>
            <a:ext cx="8630270" cy="2308324"/>
          </a:xfrm>
          <a:prstGeom prst="rect">
            <a:avLst/>
          </a:prstGeom>
        </p:spPr>
        <p:txBody>
          <a:bodyPr wrap="square">
            <a:spAutoFit/>
          </a:bodyPr>
          <a:lstStyle/>
          <a:p>
            <a:pPr algn="r" rtl="1"/>
            <a:r>
              <a:rPr lang="ar-IQ" sz="1600" dirty="0" smtClean="0"/>
              <a:t>يتم عادة تسمية نظام </a:t>
            </a:r>
            <a:r>
              <a:rPr lang="ar-IQ" sz="1600" dirty="0"/>
              <a:t>توزيع الهواء </a:t>
            </a:r>
            <a:r>
              <a:rPr lang="ar-IQ" sz="1600" dirty="0" smtClean="0"/>
              <a:t>اعتمادا </a:t>
            </a:r>
            <a:r>
              <a:rPr lang="ar-IQ" sz="1600" dirty="0"/>
              <a:t>على وظيفة القناة. </a:t>
            </a:r>
            <a:r>
              <a:rPr lang="ar-IQ" sz="1600" dirty="0" smtClean="0"/>
              <a:t>هناك </a:t>
            </a:r>
            <a:r>
              <a:rPr lang="ar-IQ" sz="1600" dirty="0"/>
              <a:t>خمسة تسميات </a:t>
            </a:r>
            <a:r>
              <a:rPr lang="ar-IQ" sz="1600" dirty="0" smtClean="0"/>
              <a:t>للقنوات بشكل عام:</a:t>
            </a:r>
          </a:p>
          <a:p>
            <a:pPr marL="342900" indent="-342900" algn="r" rtl="1">
              <a:buFont typeface="+mj-lt"/>
              <a:buAutoNum type="arabicPeriod"/>
            </a:pPr>
            <a:r>
              <a:rPr lang="ar-IQ" sz="1600" dirty="0" smtClean="0"/>
              <a:t>مجاري </a:t>
            </a:r>
            <a:r>
              <a:rPr lang="ar-IQ" sz="1600" b="1" dirty="0" smtClean="0"/>
              <a:t>تجهيزالهواء</a:t>
            </a:r>
            <a:r>
              <a:rPr lang="ar-IQ" sz="1600" dirty="0" smtClean="0"/>
              <a:t> توفر </a:t>
            </a:r>
            <a:r>
              <a:rPr lang="ar-IQ" sz="1600" dirty="0"/>
              <a:t>الهواء المكيف من وحدة مناولة الهواء إلى المنطقة المكيفة.  </a:t>
            </a:r>
            <a:endParaRPr lang="ar-IQ" sz="1600" dirty="0" smtClean="0"/>
          </a:p>
          <a:p>
            <a:pPr marL="342900" indent="-342900" algn="r" rtl="1">
              <a:buFont typeface="+mj-lt"/>
              <a:buAutoNum type="arabicPeriod"/>
            </a:pPr>
            <a:r>
              <a:rPr lang="ar-IQ" sz="1600" dirty="0" smtClean="0"/>
              <a:t>مجاري </a:t>
            </a:r>
            <a:r>
              <a:rPr lang="ar-IQ" sz="1600" b="1" dirty="0" smtClean="0"/>
              <a:t>اعادة الهواء </a:t>
            </a:r>
            <a:r>
              <a:rPr lang="ar-IQ" sz="1600" dirty="0" smtClean="0"/>
              <a:t>وتقوم بإعادة </a:t>
            </a:r>
            <a:r>
              <a:rPr lang="ar-IQ" sz="1600" dirty="0"/>
              <a:t>الهواء من مساحات المبنى المكيفة </a:t>
            </a:r>
            <a:r>
              <a:rPr lang="ar-IQ" sz="1600" dirty="0" smtClean="0"/>
              <a:t>إلى </a:t>
            </a:r>
            <a:r>
              <a:rPr lang="ar-IQ" sz="1600" dirty="0"/>
              <a:t>وحدة مناولة الهواء ، والتي تعيد تأهيل الهواء. في بعض الحالات ، يتم استنفاد جزء من هواء العودة في هذه القناة إلى الخارج من المبنى. </a:t>
            </a:r>
            <a:endParaRPr lang="ar-IQ" sz="1600" dirty="0" smtClean="0"/>
          </a:p>
          <a:p>
            <a:pPr marL="342900" indent="-342900" algn="r" rtl="1">
              <a:buFont typeface="+mj-lt"/>
              <a:buAutoNum type="arabicPeriod"/>
            </a:pPr>
            <a:r>
              <a:rPr lang="ar-IQ" sz="1600" dirty="0" smtClean="0"/>
              <a:t>مجاري </a:t>
            </a:r>
            <a:r>
              <a:rPr lang="ar-IQ" sz="1600" b="1" dirty="0"/>
              <a:t>الهواء النقي </a:t>
            </a:r>
            <a:r>
              <a:rPr lang="ar-IQ" sz="1600" dirty="0" smtClean="0"/>
              <a:t>تجهز الهواء </a:t>
            </a:r>
            <a:r>
              <a:rPr lang="ar-IQ" sz="1600" dirty="0"/>
              <a:t>الخارجي لوحدة مناولة الهواء. يستخدم الهواء الخارجي لتهوية مساحة </a:t>
            </a:r>
            <a:r>
              <a:rPr lang="ar-IQ" sz="1600" dirty="0" smtClean="0"/>
              <a:t>المبنى. </a:t>
            </a:r>
          </a:p>
          <a:p>
            <a:pPr marL="342900" indent="-342900" algn="r" rtl="1">
              <a:buFont typeface="+mj-lt"/>
              <a:buAutoNum type="arabicPeriod"/>
            </a:pPr>
            <a:r>
              <a:rPr lang="ar-IQ" sz="1600" b="1" dirty="0" smtClean="0"/>
              <a:t>العادم</a:t>
            </a:r>
            <a:r>
              <a:rPr lang="ar-IQ" sz="1600" dirty="0" smtClean="0"/>
              <a:t> - مجاري عادم </a:t>
            </a:r>
            <a:r>
              <a:rPr lang="ar-IQ" sz="1600" dirty="0"/>
              <a:t>الهواء </a:t>
            </a:r>
            <a:r>
              <a:rPr lang="ar-IQ" sz="1600" dirty="0" smtClean="0"/>
              <a:t>تنقل الهواء من المبنى المكيف إلى </a:t>
            </a:r>
            <a:r>
              <a:rPr lang="ar-IQ" sz="1600" dirty="0"/>
              <a:t>الهواء الطلق. يتم </a:t>
            </a:r>
            <a:r>
              <a:rPr lang="ar-IQ" sz="1600" dirty="0" smtClean="0"/>
              <a:t>سحب </a:t>
            </a:r>
            <a:r>
              <a:rPr lang="ar-IQ" sz="1600" dirty="0"/>
              <a:t>هواء العادم من </a:t>
            </a:r>
            <a:r>
              <a:rPr lang="ar-IQ" sz="1600" dirty="0" smtClean="0"/>
              <a:t>المجاميع الصحية </a:t>
            </a:r>
            <a:r>
              <a:rPr lang="ar-IQ" sz="1600" dirty="0"/>
              <a:t>والمطبخ والمختبرات وغيرها من المناطق التي تتطلب </a:t>
            </a:r>
            <a:r>
              <a:rPr lang="ar-IQ" sz="1600" dirty="0" smtClean="0"/>
              <a:t>التهوية.</a:t>
            </a:r>
          </a:p>
          <a:p>
            <a:pPr marL="342900" indent="-342900" algn="r" rtl="1">
              <a:buFont typeface="+mj-lt"/>
              <a:buAutoNum type="arabicPeriod"/>
            </a:pPr>
            <a:r>
              <a:rPr lang="ar-IQ" sz="1600" dirty="0" smtClean="0"/>
              <a:t>مجاري </a:t>
            </a:r>
            <a:r>
              <a:rPr lang="ar-IQ" sz="1600" b="1" dirty="0" smtClean="0"/>
              <a:t>خلط </a:t>
            </a:r>
            <a:r>
              <a:rPr lang="ar-IQ" sz="1600" b="1" dirty="0"/>
              <a:t>الهواء </a:t>
            </a:r>
            <a:r>
              <a:rPr lang="ar-IQ" sz="1600" dirty="0" smtClean="0"/>
              <a:t>تمزج </a:t>
            </a:r>
            <a:r>
              <a:rPr lang="ar-IQ" sz="1600" dirty="0"/>
              <a:t>الهواء من الهواء الخارجي </a:t>
            </a:r>
            <a:r>
              <a:rPr lang="ar-IQ" sz="1600" dirty="0" smtClean="0"/>
              <a:t>مع </a:t>
            </a:r>
            <a:r>
              <a:rPr lang="ar-IQ" sz="1600" dirty="0"/>
              <a:t>الهواء العائد </a:t>
            </a:r>
            <a:r>
              <a:rPr lang="ar-IQ" sz="1600" dirty="0" smtClean="0"/>
              <a:t>من المنطقة المكيفة ثم </a:t>
            </a:r>
            <a:r>
              <a:rPr lang="ar-IQ" sz="1600" dirty="0"/>
              <a:t>يزود هذا الهواء </a:t>
            </a:r>
            <a:r>
              <a:rPr lang="ar-IQ" sz="1600" dirty="0" smtClean="0"/>
              <a:t>المخلوط </a:t>
            </a:r>
            <a:r>
              <a:rPr lang="ar-IQ" sz="1600" dirty="0"/>
              <a:t>إلى وحدة مناولة الهواء.</a:t>
            </a:r>
            <a:endParaRPr lang="en-US" sz="1600" dirty="0"/>
          </a:p>
        </p:txBody>
      </p:sp>
      <p:sp>
        <p:nvSpPr>
          <p:cNvPr id="4" name="Rectangle 3"/>
          <p:cNvSpPr/>
          <p:nvPr/>
        </p:nvSpPr>
        <p:spPr>
          <a:xfrm>
            <a:off x="255466" y="705758"/>
            <a:ext cx="4232762" cy="369332"/>
          </a:xfrm>
          <a:prstGeom prst="rect">
            <a:avLst/>
          </a:prstGeom>
        </p:spPr>
        <p:txBody>
          <a:bodyPr wrap="none">
            <a:spAutoFit/>
          </a:bodyPr>
          <a:lstStyle/>
          <a:p>
            <a:r>
              <a:rPr lang="en-US" b="1" dirty="0">
                <a:solidFill>
                  <a:srgbClr val="000000"/>
                </a:solidFill>
                <a:latin typeface="Arial" panose="020B0604020202020204" pitchFamily="34" charset="0"/>
              </a:rPr>
              <a:t>DUCT COMPONENTS &amp; MATERIALS </a:t>
            </a:r>
            <a:endParaRPr lang="en-US" dirty="0"/>
          </a:p>
        </p:txBody>
      </p:sp>
    </p:spTree>
    <p:extLst>
      <p:ext uri="{BB962C8B-B14F-4D97-AF65-F5344CB8AC3E}">
        <p14:creationId xmlns:p14="http://schemas.microsoft.com/office/powerpoint/2010/main" val="783718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238282" y="908720"/>
            <a:ext cx="8630270" cy="3139321"/>
          </a:xfrm>
          <a:prstGeom prst="rect">
            <a:avLst/>
          </a:prstGeom>
        </p:spPr>
        <p:txBody>
          <a:bodyPr wrap="square">
            <a:spAutoFit/>
          </a:bodyPr>
          <a:lstStyle/>
          <a:p>
            <a:pPr algn="just"/>
            <a:r>
              <a:rPr lang="en-US" b="1" dirty="0" smtClean="0"/>
              <a:t>DUCT </a:t>
            </a:r>
            <a:r>
              <a:rPr lang="en-US" b="1" dirty="0"/>
              <a:t>COMPONENTS </a:t>
            </a:r>
            <a:endParaRPr lang="ar-IQ" b="1" dirty="0" smtClean="0"/>
          </a:p>
          <a:p>
            <a:pPr algn="just"/>
            <a:r>
              <a:rPr lang="en-US" dirty="0" smtClean="0"/>
              <a:t>A </a:t>
            </a:r>
            <a:r>
              <a:rPr lang="en-US" dirty="0"/>
              <a:t>duct system is a network of round or rectangular tubes—generally constructed of sheet metal, fiberglass board, or a flexible </a:t>
            </a:r>
            <a:r>
              <a:rPr lang="en-US" dirty="0" smtClean="0"/>
              <a:t>plastic and- </a:t>
            </a:r>
            <a:r>
              <a:rPr lang="en-US" dirty="0"/>
              <a:t>wire composite—located within the walls, floors, and ceilings. Usually, you can see only the outlet, which is a register covered with grillwork. </a:t>
            </a:r>
          </a:p>
          <a:p>
            <a:pPr algn="just"/>
            <a:r>
              <a:rPr lang="en-US" dirty="0"/>
              <a:t>The purpose of a duct system is to transmit air from the central air source to the air diffusers located in the building control zones. </a:t>
            </a:r>
            <a:endParaRPr lang="ar-IQ" dirty="0" smtClean="0"/>
          </a:p>
          <a:p>
            <a:pPr algn="just"/>
            <a:r>
              <a:rPr lang="en-US" dirty="0"/>
              <a:t>The figure below shows a schematic and a 3-D representation of supply and return air ductwork. The central air handling unit (AHU) is connected to the air plenum at the starting point. AHU fans draw in air through grilles called returns and force air through the plenum and into the conditioned space through supply registers. </a:t>
            </a:r>
          </a:p>
        </p:txBody>
      </p:sp>
      <p:sp>
        <p:nvSpPr>
          <p:cNvPr id="3" name="Rectangle 2"/>
          <p:cNvSpPr/>
          <p:nvPr/>
        </p:nvSpPr>
        <p:spPr>
          <a:xfrm>
            <a:off x="238282" y="4149080"/>
            <a:ext cx="8496944" cy="2031325"/>
          </a:xfrm>
          <a:prstGeom prst="rect">
            <a:avLst/>
          </a:prstGeom>
        </p:spPr>
        <p:txBody>
          <a:bodyPr wrap="square">
            <a:spAutoFit/>
          </a:bodyPr>
          <a:lstStyle/>
          <a:p>
            <a:pPr algn="just" rtl="1"/>
            <a:r>
              <a:rPr lang="ar-IQ" dirty="0" smtClean="0"/>
              <a:t>نظام </a:t>
            </a:r>
            <a:r>
              <a:rPr lang="ar-IQ" dirty="0"/>
              <a:t>القنوات هو شبكة من الأنابيب المستديرة أو المستطيلة - التي يتم بناؤها بشكل عام من الصفائح المعدنية أو ألواح الألياف الزجاجية أو مركب مرن من البلاستيك والأسلاك - تقع داخل الجدران والأرضيات والسقوف. عادة ، يمكنك رؤية المنفذ فقط ، وهو </a:t>
            </a:r>
            <a:r>
              <a:rPr lang="ar-IQ" dirty="0" smtClean="0"/>
              <a:t>مثبت و </a:t>
            </a:r>
            <a:r>
              <a:rPr lang="ar-IQ" dirty="0"/>
              <a:t>مغطى </a:t>
            </a:r>
            <a:r>
              <a:rPr lang="ar-IQ" dirty="0" smtClean="0"/>
              <a:t>بالشبكة الخارجية.  </a:t>
            </a:r>
            <a:r>
              <a:rPr lang="ar-IQ" dirty="0"/>
              <a:t>الغرض من نظام القنوات هو نقل الهواء من مصدر الهواء المركزي إلى ناشرات الهواء الموجودة في مناطق التحكم في المبنى. </a:t>
            </a:r>
            <a:endParaRPr lang="ar-IQ" dirty="0" smtClean="0"/>
          </a:p>
          <a:p>
            <a:pPr algn="just" rtl="1"/>
            <a:r>
              <a:rPr lang="ar-IQ" dirty="0"/>
              <a:t>يوضح الشكل أدناه </a:t>
            </a:r>
            <a:r>
              <a:rPr lang="ar-IQ" dirty="0" smtClean="0"/>
              <a:t>مخطط لمجاري تجهيز وإعادة الهواء. </a:t>
            </a:r>
            <a:r>
              <a:rPr lang="ar-IQ" dirty="0"/>
              <a:t>يتم توصيل وحدة مناولة الهواء </a:t>
            </a:r>
            <a:r>
              <a:rPr lang="ar-IQ" dirty="0" smtClean="0"/>
              <a:t>المركزية   </a:t>
            </a:r>
            <a:r>
              <a:rPr lang="en-US" dirty="0" smtClean="0"/>
              <a:t>AHU</a:t>
            </a:r>
            <a:r>
              <a:rPr lang="ar-IQ" dirty="0" smtClean="0"/>
              <a:t> بصندوق الهواء </a:t>
            </a:r>
            <a:r>
              <a:rPr lang="ar-IQ" dirty="0"/>
              <a:t>عند نقطة البداية. تسحب مراوح </a:t>
            </a:r>
            <a:r>
              <a:rPr lang="en-US" dirty="0"/>
              <a:t>AHU </a:t>
            </a:r>
            <a:r>
              <a:rPr lang="ar-IQ" dirty="0" smtClean="0"/>
              <a:t> الهواء </a:t>
            </a:r>
            <a:r>
              <a:rPr lang="ar-IQ" dirty="0"/>
              <a:t>من خلال شبكات تسمى العوائد </a:t>
            </a:r>
            <a:r>
              <a:rPr lang="ar-IQ" dirty="0" smtClean="0"/>
              <a:t>وتدفع </a:t>
            </a:r>
            <a:r>
              <a:rPr lang="ar-IQ" dirty="0"/>
              <a:t>الهواء عبر </a:t>
            </a:r>
            <a:r>
              <a:rPr lang="ar-IQ" dirty="0" smtClean="0"/>
              <a:t>الصندوق إلى </a:t>
            </a:r>
            <a:r>
              <a:rPr lang="ar-IQ" dirty="0"/>
              <a:t>المساحة المكيفة من خلال </a:t>
            </a:r>
            <a:r>
              <a:rPr lang="ar-IQ" dirty="0" smtClean="0"/>
              <a:t>منافذ التجهيز.</a:t>
            </a:r>
            <a:endParaRPr lang="en-US" dirty="0"/>
          </a:p>
        </p:txBody>
      </p:sp>
    </p:spTree>
    <p:extLst>
      <p:ext uri="{BB962C8B-B14F-4D97-AF65-F5344CB8AC3E}">
        <p14:creationId xmlns:p14="http://schemas.microsoft.com/office/powerpoint/2010/main" val="36671141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pic>
        <p:nvPicPr>
          <p:cNvPr id="3" name="Picture 2"/>
          <p:cNvPicPr>
            <a:picLocks noChangeAspect="1"/>
          </p:cNvPicPr>
          <p:nvPr/>
        </p:nvPicPr>
        <p:blipFill>
          <a:blip r:embed="rId2"/>
          <a:stretch>
            <a:fillRect/>
          </a:stretch>
        </p:blipFill>
        <p:spPr>
          <a:xfrm>
            <a:off x="577777" y="980728"/>
            <a:ext cx="7937551" cy="5179788"/>
          </a:xfrm>
          <a:prstGeom prst="rect">
            <a:avLst/>
          </a:prstGeom>
        </p:spPr>
      </p:pic>
    </p:spTree>
    <p:extLst>
      <p:ext uri="{BB962C8B-B14F-4D97-AF65-F5344CB8AC3E}">
        <p14:creationId xmlns:p14="http://schemas.microsoft.com/office/powerpoint/2010/main" val="18704268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pic>
        <p:nvPicPr>
          <p:cNvPr id="2" name="Picture 1"/>
          <p:cNvPicPr>
            <a:picLocks noChangeAspect="1"/>
          </p:cNvPicPr>
          <p:nvPr/>
        </p:nvPicPr>
        <p:blipFill>
          <a:blip r:embed="rId2"/>
          <a:stretch>
            <a:fillRect/>
          </a:stretch>
        </p:blipFill>
        <p:spPr>
          <a:xfrm>
            <a:off x="539552" y="1340768"/>
            <a:ext cx="8185818" cy="5054820"/>
          </a:xfrm>
          <a:prstGeom prst="rect">
            <a:avLst/>
          </a:prstGeom>
        </p:spPr>
      </p:pic>
    </p:spTree>
    <p:extLst>
      <p:ext uri="{BB962C8B-B14F-4D97-AF65-F5344CB8AC3E}">
        <p14:creationId xmlns:p14="http://schemas.microsoft.com/office/powerpoint/2010/main" val="40838619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323528" y="1340768"/>
            <a:ext cx="8545024" cy="3970318"/>
          </a:xfrm>
          <a:prstGeom prst="rect">
            <a:avLst/>
          </a:prstGeom>
        </p:spPr>
        <p:txBody>
          <a:bodyPr wrap="square">
            <a:spAutoFit/>
          </a:bodyPr>
          <a:lstStyle/>
          <a:p>
            <a:pPr marR="0" algn="just"/>
            <a:r>
              <a:rPr lang="en-US" b="1" dirty="0"/>
              <a:t>Plenum or Main Trunk: </a:t>
            </a:r>
            <a:r>
              <a:rPr lang="en-US" dirty="0"/>
              <a:t>The plenum is the main part of the supply and return duct system that goes directly from the air handler to the “Trunk Duct”. </a:t>
            </a:r>
            <a:endParaRPr lang="ar-IQ" dirty="0" smtClean="0"/>
          </a:p>
          <a:p>
            <a:pPr marR="0" algn="just"/>
            <a:endParaRPr lang="en-US" dirty="0">
              <a:solidFill>
                <a:srgbClr val="000000"/>
              </a:solidFill>
              <a:latin typeface="Arial" panose="020B0604020202020204" pitchFamily="34" charset="0"/>
            </a:endParaRPr>
          </a:p>
          <a:p>
            <a:pPr marR="0" algn="just"/>
            <a:r>
              <a:rPr lang="en-US" b="1" dirty="0"/>
              <a:t>Trunk Duct: </a:t>
            </a:r>
            <a:r>
              <a:rPr lang="en-US" dirty="0"/>
              <a:t>A duct that is split into more than one duct is called a “trunk”, just like a tree. Ducts that are on the end of a trunk and terminate in a register are called branches. </a:t>
            </a:r>
            <a:endParaRPr lang="ar-IQ" dirty="0" smtClean="0"/>
          </a:p>
          <a:p>
            <a:pPr marR="0" algn="just"/>
            <a:endParaRPr lang="en-US" dirty="0">
              <a:solidFill>
                <a:srgbClr val="000000"/>
              </a:solidFill>
              <a:latin typeface="Arial" panose="020B0604020202020204" pitchFamily="34" charset="0"/>
            </a:endParaRPr>
          </a:p>
          <a:p>
            <a:r>
              <a:rPr lang="en-US" b="1" dirty="0"/>
              <a:t>Take Off: </a:t>
            </a:r>
            <a:r>
              <a:rPr lang="en-US" dirty="0"/>
              <a:t>Branch ducts are fastened to the main trunk by a takeoff-fitting. The takeoff encourages the air moving the duct to enter the takeoff to the branch duct. </a:t>
            </a:r>
            <a:endParaRPr lang="ar-IQ" dirty="0" smtClean="0"/>
          </a:p>
          <a:p>
            <a:endParaRPr lang="en-US" dirty="0"/>
          </a:p>
          <a:p>
            <a:r>
              <a:rPr lang="en-US" b="1" dirty="0"/>
              <a:t>Air Terminals Devices: </a:t>
            </a:r>
            <a:r>
              <a:rPr lang="en-US" dirty="0"/>
              <a:t>Air terminals are the supply air outlets and return or exhaust air inlets. For supply, diffusers are most common, but grilles and registers are also used widely. A diffuser is an outlet device discharging supply air in a direction radially to the axis of entry. A register is a grille equipped with a volume control damper. A grille is without a damper. </a:t>
            </a:r>
          </a:p>
        </p:txBody>
      </p:sp>
    </p:spTree>
    <p:extLst>
      <p:ext uri="{BB962C8B-B14F-4D97-AF65-F5344CB8AC3E}">
        <p14:creationId xmlns:p14="http://schemas.microsoft.com/office/powerpoint/2010/main" val="22197166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HVAC Ducting                    </a:t>
            </a:r>
          </a:p>
        </p:txBody>
      </p:sp>
      <p:sp>
        <p:nvSpPr>
          <p:cNvPr id="2" name="Rectangle 1"/>
          <p:cNvSpPr/>
          <p:nvPr/>
        </p:nvSpPr>
        <p:spPr>
          <a:xfrm>
            <a:off x="323528" y="1340768"/>
            <a:ext cx="8545024" cy="3693319"/>
          </a:xfrm>
          <a:prstGeom prst="rect">
            <a:avLst/>
          </a:prstGeom>
        </p:spPr>
        <p:txBody>
          <a:bodyPr wrap="square">
            <a:spAutoFit/>
          </a:bodyPr>
          <a:lstStyle/>
          <a:p>
            <a:pPr marR="0" algn="just" rtl="1"/>
            <a:r>
              <a:rPr lang="ar-IQ" b="1" dirty="0" smtClean="0">
                <a:solidFill>
                  <a:srgbClr val="000000"/>
                </a:solidFill>
                <a:latin typeface="Arial" panose="020B0604020202020204" pitchFamily="34" charset="0"/>
              </a:rPr>
              <a:t>الصندوق أو </a:t>
            </a:r>
            <a:r>
              <a:rPr lang="ar-IQ" b="1" dirty="0">
                <a:solidFill>
                  <a:srgbClr val="000000"/>
                </a:solidFill>
                <a:latin typeface="Arial" panose="020B0604020202020204" pitchFamily="34" charset="0"/>
              </a:rPr>
              <a:t>الجذع الرئيسي: </a:t>
            </a:r>
            <a:r>
              <a:rPr lang="ar-IQ" b="1" dirty="0" smtClean="0">
                <a:solidFill>
                  <a:srgbClr val="000000"/>
                </a:solidFill>
                <a:latin typeface="Arial" panose="020B0604020202020204" pitchFamily="34" charset="0"/>
              </a:rPr>
              <a:t>هو </a:t>
            </a:r>
            <a:r>
              <a:rPr lang="ar-IQ" b="1" dirty="0">
                <a:solidFill>
                  <a:srgbClr val="000000"/>
                </a:solidFill>
                <a:latin typeface="Arial" panose="020B0604020202020204" pitchFamily="34" charset="0"/>
              </a:rPr>
              <a:t>الجزء الرئيسي من نظام قناة </a:t>
            </a:r>
            <a:r>
              <a:rPr lang="ar-IQ" b="1" dirty="0" smtClean="0">
                <a:solidFill>
                  <a:srgbClr val="000000"/>
                </a:solidFill>
                <a:latin typeface="Arial" panose="020B0604020202020204" pitchFamily="34" charset="0"/>
              </a:rPr>
              <a:t>التجهيز والإعادة </a:t>
            </a:r>
            <a:r>
              <a:rPr lang="ar-IQ" b="1" dirty="0">
                <a:solidFill>
                  <a:srgbClr val="000000"/>
                </a:solidFill>
                <a:latin typeface="Arial" panose="020B0604020202020204" pitchFamily="34" charset="0"/>
              </a:rPr>
              <a:t>الذي ينتقل مباشرة من معالج الهواء إلى "قناة الجذع".   </a:t>
            </a:r>
            <a:endParaRPr lang="ar-IQ" b="1" dirty="0" smtClean="0">
              <a:solidFill>
                <a:srgbClr val="000000"/>
              </a:solidFill>
              <a:latin typeface="Arial" panose="020B0604020202020204" pitchFamily="34" charset="0"/>
            </a:endParaRPr>
          </a:p>
          <a:p>
            <a:pPr marR="0" algn="just" rtl="1"/>
            <a:endParaRPr lang="ar-IQ" b="1" dirty="0" smtClean="0">
              <a:solidFill>
                <a:srgbClr val="000000"/>
              </a:solidFill>
              <a:latin typeface="Arial" panose="020B0604020202020204" pitchFamily="34" charset="0"/>
            </a:endParaRPr>
          </a:p>
          <a:p>
            <a:pPr marR="0" algn="just" rtl="1"/>
            <a:r>
              <a:rPr lang="ar-IQ" b="1" dirty="0" smtClean="0">
                <a:solidFill>
                  <a:srgbClr val="000000"/>
                </a:solidFill>
                <a:latin typeface="Arial" panose="020B0604020202020204" pitchFamily="34" charset="0"/>
              </a:rPr>
              <a:t>قناة </a:t>
            </a:r>
            <a:r>
              <a:rPr lang="ar-IQ" b="1" dirty="0">
                <a:solidFill>
                  <a:srgbClr val="000000"/>
                </a:solidFill>
                <a:latin typeface="Arial" panose="020B0604020202020204" pitchFamily="34" charset="0"/>
              </a:rPr>
              <a:t>الجذع: تسمى القناة التي تنقسم إلى أكثر من قناة واحدة "جذع" ، تماما مثل الشجرة. تسمى القنوات الموجودة في نهاية الجذع وتنتهي في السجل بالفروع.  </a:t>
            </a:r>
            <a:endParaRPr lang="ar-IQ" b="1" dirty="0" smtClean="0">
              <a:solidFill>
                <a:srgbClr val="000000"/>
              </a:solidFill>
              <a:latin typeface="Arial" panose="020B0604020202020204" pitchFamily="34" charset="0"/>
            </a:endParaRPr>
          </a:p>
          <a:p>
            <a:pPr marR="0" algn="just" rtl="1"/>
            <a:r>
              <a:rPr lang="ar-IQ" b="1" dirty="0" smtClean="0">
                <a:solidFill>
                  <a:srgbClr val="000000"/>
                </a:solidFill>
                <a:latin typeface="Arial" panose="020B0604020202020204" pitchFamily="34" charset="0"/>
              </a:rPr>
              <a:t> </a:t>
            </a:r>
          </a:p>
          <a:p>
            <a:pPr marR="0" algn="just" rtl="1"/>
            <a:r>
              <a:rPr lang="ar-IQ" b="1" dirty="0" smtClean="0">
                <a:solidFill>
                  <a:srgbClr val="000000"/>
                </a:solidFill>
                <a:latin typeface="Arial" panose="020B0604020202020204" pitchFamily="34" charset="0"/>
              </a:rPr>
              <a:t>الإقلاع</a:t>
            </a:r>
            <a:r>
              <a:rPr lang="ar-IQ" b="1" dirty="0">
                <a:solidFill>
                  <a:srgbClr val="000000"/>
                </a:solidFill>
                <a:latin typeface="Arial" panose="020B0604020202020204" pitchFamily="34" charset="0"/>
              </a:rPr>
              <a:t>: يتم تثبيت القنوات الفرعية على الجذع الرئيسي بواسطة تركيب الإقلاع. يشجع الإقلاع الهواء الذي </a:t>
            </a:r>
            <a:r>
              <a:rPr lang="ar-IQ" b="1" dirty="0" smtClean="0">
                <a:solidFill>
                  <a:srgbClr val="000000"/>
                </a:solidFill>
                <a:latin typeface="Arial" panose="020B0604020202020204" pitchFamily="34" charset="0"/>
              </a:rPr>
              <a:t>يتحرك في القناة </a:t>
            </a:r>
            <a:r>
              <a:rPr lang="ar-IQ" b="1" dirty="0">
                <a:solidFill>
                  <a:srgbClr val="000000"/>
                </a:solidFill>
                <a:latin typeface="Arial" panose="020B0604020202020204" pitchFamily="34" charset="0"/>
              </a:rPr>
              <a:t>لدخول الإقلاع إلى القناة الفرعية.   </a:t>
            </a:r>
            <a:endParaRPr lang="ar-IQ" b="1" dirty="0" smtClean="0">
              <a:solidFill>
                <a:srgbClr val="000000"/>
              </a:solidFill>
              <a:latin typeface="Arial" panose="020B0604020202020204" pitchFamily="34" charset="0"/>
            </a:endParaRPr>
          </a:p>
          <a:p>
            <a:pPr marR="0" algn="just" rtl="1"/>
            <a:endParaRPr lang="ar-IQ" b="1" dirty="0" smtClean="0">
              <a:solidFill>
                <a:srgbClr val="000000"/>
              </a:solidFill>
              <a:latin typeface="Arial" panose="020B0604020202020204" pitchFamily="34" charset="0"/>
            </a:endParaRPr>
          </a:p>
          <a:p>
            <a:pPr marR="0" algn="just" rtl="1"/>
            <a:r>
              <a:rPr lang="ar-IQ" b="1" dirty="0" smtClean="0">
                <a:solidFill>
                  <a:srgbClr val="000000"/>
                </a:solidFill>
                <a:latin typeface="Arial" panose="020B0604020202020204" pitchFamily="34" charset="0"/>
              </a:rPr>
              <a:t>أجهزة محطات الهواء: محطات الهواء </a:t>
            </a:r>
            <a:r>
              <a:rPr lang="ar-IQ" b="1" dirty="0">
                <a:solidFill>
                  <a:srgbClr val="000000"/>
                </a:solidFill>
                <a:latin typeface="Arial" panose="020B0604020202020204" pitchFamily="34" charset="0"/>
              </a:rPr>
              <a:t>هي منافذ </a:t>
            </a:r>
            <a:r>
              <a:rPr lang="ar-IQ" b="1" dirty="0" smtClean="0">
                <a:solidFill>
                  <a:srgbClr val="000000"/>
                </a:solidFill>
                <a:latin typeface="Arial" panose="020B0604020202020204" pitchFamily="34" charset="0"/>
              </a:rPr>
              <a:t>تجهيز واعادة الهواء أو </a:t>
            </a:r>
            <a:r>
              <a:rPr lang="ar-IQ" b="1" dirty="0">
                <a:solidFill>
                  <a:srgbClr val="000000"/>
                </a:solidFill>
                <a:latin typeface="Arial" panose="020B0604020202020204" pitchFamily="34" charset="0"/>
              </a:rPr>
              <a:t>العادم. بالنسبة </a:t>
            </a:r>
            <a:r>
              <a:rPr lang="ar-IQ" b="1" dirty="0" smtClean="0">
                <a:solidFill>
                  <a:srgbClr val="000000"/>
                </a:solidFill>
                <a:latin typeface="Arial" panose="020B0604020202020204" pitchFamily="34" charset="0"/>
              </a:rPr>
              <a:t>للتجهيز </a:t>
            </a:r>
            <a:r>
              <a:rPr lang="ar-IQ" b="1" dirty="0">
                <a:solidFill>
                  <a:srgbClr val="000000"/>
                </a:solidFill>
                <a:latin typeface="Arial" panose="020B0604020202020204" pitchFamily="34" charset="0"/>
              </a:rPr>
              <a:t>، تكون الناشرات هي الأكثر شيوعا ، ولكن الشبكات </a:t>
            </a:r>
            <a:r>
              <a:rPr lang="ar-IQ" b="1" dirty="0" smtClean="0">
                <a:solidFill>
                  <a:srgbClr val="000000"/>
                </a:solidFill>
                <a:latin typeface="Arial" panose="020B0604020202020204" pitchFamily="34" charset="0"/>
              </a:rPr>
              <a:t>و فتحات التجهيز </a:t>
            </a:r>
            <a:r>
              <a:rPr lang="ar-IQ" b="1" dirty="0">
                <a:solidFill>
                  <a:srgbClr val="000000"/>
                </a:solidFill>
                <a:latin typeface="Arial" panose="020B0604020202020204" pitchFamily="34" charset="0"/>
              </a:rPr>
              <a:t>تستخدم أيضا على نطاق واسع. الناشر هو جهاز </a:t>
            </a:r>
            <a:r>
              <a:rPr lang="ar-IQ" b="1" dirty="0" smtClean="0">
                <a:solidFill>
                  <a:srgbClr val="000000"/>
                </a:solidFill>
                <a:latin typeface="Arial" panose="020B0604020202020204" pitchFamily="34" charset="0"/>
              </a:rPr>
              <a:t>يقوم </a:t>
            </a:r>
            <a:r>
              <a:rPr lang="ar-IQ" b="1" dirty="0">
                <a:solidFill>
                  <a:srgbClr val="000000"/>
                </a:solidFill>
                <a:latin typeface="Arial" panose="020B0604020202020204" pitchFamily="34" charset="0"/>
              </a:rPr>
              <a:t>بتفريغ </a:t>
            </a:r>
            <a:r>
              <a:rPr lang="ar-IQ" b="1" dirty="0" smtClean="0">
                <a:solidFill>
                  <a:srgbClr val="000000"/>
                </a:solidFill>
                <a:latin typeface="Arial" panose="020B0604020202020204" pitchFamily="34" charset="0"/>
              </a:rPr>
              <a:t>الهواء المجهز </a:t>
            </a:r>
            <a:r>
              <a:rPr lang="ar-IQ" b="1" dirty="0">
                <a:solidFill>
                  <a:srgbClr val="000000"/>
                </a:solidFill>
                <a:latin typeface="Arial" panose="020B0604020202020204" pitchFamily="34" charset="0"/>
              </a:rPr>
              <a:t>في اتجاه شعاعي إلى محور الدخول. </a:t>
            </a:r>
            <a:r>
              <a:rPr lang="ar-IQ" b="1" dirty="0" smtClean="0">
                <a:solidFill>
                  <a:srgbClr val="000000"/>
                </a:solidFill>
                <a:latin typeface="Arial" panose="020B0604020202020204" pitchFamily="34" charset="0"/>
              </a:rPr>
              <a:t>فتحة </a:t>
            </a:r>
            <a:r>
              <a:rPr lang="ar-IQ" b="1" dirty="0">
                <a:solidFill>
                  <a:srgbClr val="000000"/>
                </a:solidFill>
                <a:latin typeface="Arial" panose="020B0604020202020204" pitchFamily="34" charset="0"/>
              </a:rPr>
              <a:t>التجهيز</a:t>
            </a:r>
            <a:r>
              <a:rPr lang="ar-IQ" b="1" dirty="0" smtClean="0">
                <a:solidFill>
                  <a:srgbClr val="000000"/>
                </a:solidFill>
                <a:latin typeface="Arial" panose="020B0604020202020204" pitchFamily="34" charset="0"/>
              </a:rPr>
              <a:t> </a:t>
            </a:r>
            <a:r>
              <a:rPr lang="ar-IQ" b="1" dirty="0">
                <a:solidFill>
                  <a:srgbClr val="000000"/>
                </a:solidFill>
                <a:latin typeface="Arial" panose="020B0604020202020204" pitchFamily="34" charset="0"/>
              </a:rPr>
              <a:t>عبارة عن شبكة مجهزة بمخمد للتحكم في مستوى </a:t>
            </a:r>
            <a:r>
              <a:rPr lang="ar-IQ" b="1" dirty="0" smtClean="0">
                <a:solidFill>
                  <a:srgbClr val="000000"/>
                </a:solidFill>
                <a:latin typeface="Arial" panose="020B0604020202020204" pitchFamily="34" charset="0"/>
              </a:rPr>
              <a:t>الصوت بينما تكون </a:t>
            </a:r>
            <a:r>
              <a:rPr lang="ar-IQ" b="1" dirty="0">
                <a:solidFill>
                  <a:srgbClr val="000000"/>
                </a:solidFill>
                <a:latin typeface="Arial" panose="020B0604020202020204" pitchFamily="34" charset="0"/>
              </a:rPr>
              <a:t>الشبكة بدون مثبط.</a:t>
            </a:r>
            <a:endParaRPr lang="en-US" dirty="0"/>
          </a:p>
        </p:txBody>
      </p:sp>
    </p:spTree>
    <p:extLst>
      <p:ext uri="{BB962C8B-B14F-4D97-AF65-F5344CB8AC3E}">
        <p14:creationId xmlns:p14="http://schemas.microsoft.com/office/powerpoint/2010/main" val="16569855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8386</TotalTime>
  <Words>7234</Words>
  <Application>Microsoft Office PowerPoint</Application>
  <PresentationFormat>On-screen Show (4:3)</PresentationFormat>
  <Paragraphs>265</Paragraphs>
  <Slides>39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(AH) Manal Black</vt:lpstr>
      <vt:lpstr>AGA Granada غرناطة V2</vt:lpstr>
      <vt:lpstr>Arial</vt:lpstr>
      <vt:lpstr>Arial Black</vt:lpstr>
      <vt:lpstr>Calibri</vt:lpstr>
      <vt:lpstr>Cooper Black</vt:lpstr>
      <vt:lpstr>Hacen Extender X-Slant</vt:lpstr>
      <vt:lpstr>Office Theme</vt:lpstr>
      <vt:lpstr>HVAC SERVICES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AutoCad 2021</dc:title>
  <dc:creator>wameedh</dc:creator>
  <cp:lastModifiedBy>wameedh</cp:lastModifiedBy>
  <cp:revision>583</cp:revision>
  <dcterms:created xsi:type="dcterms:W3CDTF">2021-10-20T16:32:18Z</dcterms:created>
  <dcterms:modified xsi:type="dcterms:W3CDTF">2022-04-30T09:09:44Z</dcterms:modified>
</cp:coreProperties>
</file>